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83" r:id="rId5"/>
    <p:sldMasterId id="2147483684" r:id="rId6"/>
    <p:sldMasterId id="2147483685"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Lst>
  <p:sldSz cy="5143500" cx="9144000"/>
  <p:notesSz cx="6858000" cy="9144000"/>
  <p:embeddedFontLst>
    <p:embeddedFont>
      <p:font typeface="Lato"/>
      <p:regular r:id="rId37"/>
      <p:bold r:id="rId38"/>
      <p:italic r:id="rId39"/>
      <p:boldItalic r:id="rId40"/>
    </p:embeddedFont>
    <p:embeddedFont>
      <p:font typeface="Lato Light"/>
      <p:regular r:id="rId41"/>
      <p:bold r:id="rId42"/>
      <p:italic r:id="rId43"/>
      <p:boldItalic r:id="rId44"/>
    </p:embeddedFont>
    <p:embeddedFont>
      <p:font typeface="Ubuntu Mono"/>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D48BAC0-5B27-43BC-BF36-3085A7F53708}">
  <a:tblStyle styleId="{AD48BAC0-5B27-43BC-BF36-3085A7F5370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2.xml"/><Relationship Id="rId42" Type="http://schemas.openxmlformats.org/officeDocument/2006/relationships/font" Target="fonts/LatoLight-bold.fntdata"/><Relationship Id="rId41" Type="http://schemas.openxmlformats.org/officeDocument/2006/relationships/font" Target="fonts/LatoLight-regular.fntdata"/><Relationship Id="rId22" Type="http://schemas.openxmlformats.org/officeDocument/2006/relationships/slide" Target="slides/slide14.xml"/><Relationship Id="rId44" Type="http://schemas.openxmlformats.org/officeDocument/2006/relationships/font" Target="fonts/LatoLight-boldItalic.fntdata"/><Relationship Id="rId21" Type="http://schemas.openxmlformats.org/officeDocument/2006/relationships/slide" Target="slides/slide13.xml"/><Relationship Id="rId43" Type="http://schemas.openxmlformats.org/officeDocument/2006/relationships/font" Target="fonts/LatoLight-italic.fntdata"/><Relationship Id="rId24" Type="http://schemas.openxmlformats.org/officeDocument/2006/relationships/slide" Target="slides/slide16.xml"/><Relationship Id="rId46" Type="http://schemas.openxmlformats.org/officeDocument/2006/relationships/font" Target="fonts/UbuntuMono-bold.fntdata"/><Relationship Id="rId23" Type="http://schemas.openxmlformats.org/officeDocument/2006/relationships/slide" Target="slides/slide15.xml"/><Relationship Id="rId45" Type="http://schemas.openxmlformats.org/officeDocument/2006/relationships/font" Target="fonts/UbuntuMono-regular.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slide" Target="slides/slide18.xml"/><Relationship Id="rId48" Type="http://schemas.openxmlformats.org/officeDocument/2006/relationships/font" Target="fonts/UbuntuMono-boldItalic.fntdata"/><Relationship Id="rId25" Type="http://schemas.openxmlformats.org/officeDocument/2006/relationships/slide" Target="slides/slide17.xml"/><Relationship Id="rId47" Type="http://schemas.openxmlformats.org/officeDocument/2006/relationships/font" Target="fonts/UbuntuMono-italic.fntdata"/><Relationship Id="rId28" Type="http://schemas.openxmlformats.org/officeDocument/2006/relationships/slide" Target="slides/slide20.xml"/><Relationship Id="rId27" Type="http://schemas.openxmlformats.org/officeDocument/2006/relationships/slide" Target="slides/slide19.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1.xml"/><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11" Type="http://schemas.openxmlformats.org/officeDocument/2006/relationships/slide" Target="slides/slide3.xml"/><Relationship Id="rId33" Type="http://schemas.openxmlformats.org/officeDocument/2006/relationships/slide" Target="slides/slide25.xml"/><Relationship Id="rId10" Type="http://schemas.openxmlformats.org/officeDocument/2006/relationships/slide" Target="slides/slide2.xml"/><Relationship Id="rId32" Type="http://schemas.openxmlformats.org/officeDocument/2006/relationships/slide" Target="slides/slide24.xml"/><Relationship Id="rId13" Type="http://schemas.openxmlformats.org/officeDocument/2006/relationships/slide" Target="slides/slide5.xml"/><Relationship Id="rId35" Type="http://schemas.openxmlformats.org/officeDocument/2006/relationships/slide" Target="slides/slide27.xml"/><Relationship Id="rId12" Type="http://schemas.openxmlformats.org/officeDocument/2006/relationships/slide" Target="slides/slide4.xml"/><Relationship Id="rId34" Type="http://schemas.openxmlformats.org/officeDocument/2006/relationships/slide" Target="slides/slide26.xml"/><Relationship Id="rId15" Type="http://schemas.openxmlformats.org/officeDocument/2006/relationships/slide" Target="slides/slide7.xml"/><Relationship Id="rId37" Type="http://schemas.openxmlformats.org/officeDocument/2006/relationships/font" Target="fonts/Lato-regular.fntdata"/><Relationship Id="rId14" Type="http://schemas.openxmlformats.org/officeDocument/2006/relationships/slide" Target="slides/slide6.xml"/><Relationship Id="rId36" Type="http://schemas.openxmlformats.org/officeDocument/2006/relationships/slide" Target="slides/slide28.xml"/><Relationship Id="rId17" Type="http://schemas.openxmlformats.org/officeDocument/2006/relationships/slide" Target="slides/slide9.xml"/><Relationship Id="rId39" Type="http://schemas.openxmlformats.org/officeDocument/2006/relationships/font" Target="fonts/Lato-italic.fntdata"/><Relationship Id="rId16" Type="http://schemas.openxmlformats.org/officeDocument/2006/relationships/slide" Target="slides/slide8.xml"/><Relationship Id="rId38" Type="http://schemas.openxmlformats.org/officeDocument/2006/relationships/font" Target="fonts/Lato-bold.fntdata"/><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b22c7ec5e3_1_311:notes"/>
          <p:cNvSpPr txBox="1"/>
          <p:nvPr>
            <p:ph idx="1" type="body"/>
          </p:nvPr>
        </p:nvSpPr>
        <p:spPr>
          <a:xfrm>
            <a:off x="685787" y="4343386"/>
            <a:ext cx="5486382" cy="4114795"/>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rPr lang="en"/>
              <a:t>With chiplet-based GPU’s around the horizon, non-uniform TLB access is a growing concern. In this work, we investigate a monolotithic GPU TLB implementation to see how we can exploit locality and prefetching to improve TLB look performance.</a:t>
            </a:r>
            <a:endParaRPr/>
          </a:p>
        </p:txBody>
      </p:sp>
      <p:sp>
        <p:nvSpPr>
          <p:cNvPr id="195" name="Google Shape;195;g1b22c7ec5e3_1_311:notes"/>
          <p:cNvSpPr/>
          <p:nvPr>
            <p:ph idx="2" type="sldImg"/>
          </p:nvPr>
        </p:nvSpPr>
        <p:spPr>
          <a:xfrm>
            <a:off x="1143221" y="685795"/>
            <a:ext cx="4572221"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b72a297da7_3_0: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289" name="Google Shape;289;g1b72a297da7_3_0: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b22c7ec5e3_6_14: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298" name="Google Shape;298;g1b22c7ec5e3_6_14: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b72a297da7_1_0: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rPr lang="en"/>
              <a:t>Now that we’ve seen how this prefetcher should work, we need to evaluate the idea. The easiest way to do so is to prototype it in a simulator. The original Valkyrie paper used MGPUSim which is written in Go. Since Go requires a steep learning curve, we decided to use gem5 since C++ is familiar. Gem5 is an event driven simulation methodology that contains GPU models which implement AMD’s GCN3 ISA. We started by diving into a study of this GPU model to understand its memory </a:t>
            </a:r>
            <a:r>
              <a:rPr lang="en"/>
              <a:t>management</a:t>
            </a:r>
            <a:r>
              <a:rPr lang="en"/>
              <a:t> unit before implementing our prefetcher.</a:t>
            </a:r>
            <a:endParaRPr/>
          </a:p>
        </p:txBody>
      </p:sp>
      <p:sp>
        <p:nvSpPr>
          <p:cNvPr id="306" name="Google Shape;306;g1b72a297da7_1_0: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b72a297da7_0_2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b72a297da7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main </a:t>
            </a:r>
            <a:r>
              <a:rPr lang="en"/>
              <a:t>component</a:t>
            </a:r>
            <a:r>
              <a:rPr lang="en"/>
              <a:t> in the prefetcher is the locality detection table or LDT. This was modelled as a class with functions for update and lookup. Updates are triggered </a:t>
            </a:r>
            <a:r>
              <a:rPr lang="en"/>
              <a:t>when L1 accesses a page and Lookups are triggered when L2 evicts a translation entry. Additionally, a function called process scheduled events to trigger update and lookup when it receives the respective requests from TLB. The class also has other members to model the LDT entries and ports.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1b69c2694a6_8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1b69c2694a6_8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here is a panoramic snapshot of all the changes we made. After modeling the LDT, we added ports in TLB to connect to the prefetcher. We then made the connections between TLB and LDT in the top level GPU TLB configuration file. We decided to interface the prefetcher with the L2 level instead of the last level TLB to get maximum use. There are a few other changes that are shown on the slide, but the ones I mentioned are the most important.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b874b72b8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1b874b72b8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functionally verified the prefetcher using a simple test called square that works on large 1D arrays. The trace files shown here demonstrate the prefetcher’s execution. The image on the top shows how L1 TLB sends update requests to the locality </a:t>
            </a:r>
            <a:r>
              <a:rPr lang="en"/>
              <a:t>detection table when it accesses a page and the image below shows how the table gets updated.</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1b874b72b87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1b874b72b87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images here show how table lookups are done. The image on the top shows an L2 TLB entry being evicted and the lookup associated with it being issued. The image below shows the lookup being done for this page and the translation sent to all CUs that accessed it in the past.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b69c2694a6_1_59: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422" name="Google Shape;422;g1b69c2694a6_1_59: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1b69c2694a6_1_13: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430" name="Google Shape;430;g1b69c2694a6_1_13: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b69c2694a6_1_39: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443" name="Google Shape;443;g1b69c2694a6_1_39: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b22c7ec5e3_1_245:notes"/>
          <p:cNvSpPr txBox="1"/>
          <p:nvPr>
            <p:ph idx="1" type="body"/>
          </p:nvPr>
        </p:nvSpPr>
        <p:spPr>
          <a:xfrm>
            <a:off x="685787" y="4343386"/>
            <a:ext cx="5486382" cy="4114795"/>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202" name="Google Shape;202;g1b22c7ec5e3_1_245:notes"/>
          <p:cNvSpPr/>
          <p:nvPr>
            <p:ph idx="2" type="sldImg"/>
          </p:nvPr>
        </p:nvSpPr>
        <p:spPr>
          <a:xfrm>
            <a:off x="1143221" y="685795"/>
            <a:ext cx="4572221"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b69c2694a6_1_66: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455" name="Google Shape;455;g1b69c2694a6_1_66: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1b72a297da7_2_3: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rPr lang="en"/>
              <a:t>It is off the critical path</a:t>
            </a:r>
            <a:endParaRPr/>
          </a:p>
        </p:txBody>
      </p:sp>
      <p:sp>
        <p:nvSpPr>
          <p:cNvPr id="467" name="Google Shape;467;g1b72a297da7_2_3: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1b72a297da7_5_46: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477" name="Google Shape;477;g1b72a297da7_5_46: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1b866657771_0_2: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491" name="Google Shape;491;g1b866657771_0_2: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b72a297da7_5_20: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500" name="Google Shape;500;g1b72a297da7_5_20: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1b22c7ec5e3_5_169: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510" name="Google Shape;510;g1b22c7ec5e3_5_169: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1b72a297da7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1b72a297da7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1b69c2694a6_1_0: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525" name="Google Shape;525;g1b69c2694a6_1_0: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1b69c2694a6_8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1b69c2694a6_8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b22c7ec5e3_5_3: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210" name="Google Shape;210;g1b22c7ec5e3_5_3: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b22c7ec5e3_5_122: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298450" lvl="0" marL="457200" rtl="0" algn="l">
              <a:spcBef>
                <a:spcPts val="0"/>
              </a:spcBef>
              <a:spcAft>
                <a:spcPts val="0"/>
              </a:spcAft>
              <a:buSzPts val="1100"/>
              <a:buAutoNum type="arabicParenBoth"/>
            </a:pPr>
            <a:r>
              <a:rPr lang="en"/>
              <a:t>On a translation request from the CU, if it misses in both L1 and L2 TLB, the request is forwarded to the page walk buffer on the IOMMU located on the CPU die. </a:t>
            </a:r>
            <a:endParaRPr/>
          </a:p>
          <a:p>
            <a:pPr indent="-298450" lvl="0" marL="457200" rtl="0" algn="l">
              <a:spcBef>
                <a:spcPts val="0"/>
              </a:spcBef>
              <a:spcAft>
                <a:spcPts val="0"/>
              </a:spcAft>
              <a:buSzPts val="1100"/>
              <a:buAutoNum type="arabicParenBoth"/>
            </a:pPr>
            <a:r>
              <a:rPr lang="en"/>
              <a:t>One a HW page table walker is available - the page table walk is performed and the TLBs are filled </a:t>
            </a:r>
            <a:endParaRPr/>
          </a:p>
          <a:p>
            <a:pPr indent="-298450" lvl="0" marL="457200" rtl="0" algn="l">
              <a:spcBef>
                <a:spcPts val="0"/>
              </a:spcBef>
              <a:spcAft>
                <a:spcPts val="0"/>
              </a:spcAft>
              <a:buSzPts val="1100"/>
              <a:buAutoNum type="arabicParenBoth"/>
            </a:pPr>
            <a:r>
              <a:t/>
            </a:r>
            <a:endParaRPr/>
          </a:p>
        </p:txBody>
      </p:sp>
      <p:sp>
        <p:nvSpPr>
          <p:cNvPr id="219" name="Google Shape;219;g1b22c7ec5e3_5_122: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b22c7ec5e3_5_9: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230" name="Google Shape;230;g1b22c7ec5e3_5_9: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b22c7ec5e3_6_0: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rPr lang="en"/>
              <a:t>Now that Lipika has introduced VIrtual memory for GPUs, I’ll talk about one particular solution for improving TLB performance in GPUs that was proposed in a PACT 2020 paper called Valkyrie</a:t>
            </a:r>
            <a:endParaRPr/>
          </a:p>
        </p:txBody>
      </p:sp>
      <p:sp>
        <p:nvSpPr>
          <p:cNvPr id="240" name="Google Shape;240;g1b22c7ec5e3_6_0: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b22c7ec5e3_5_38: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rPr lang="en"/>
              <a:t>The motivation for Valkyrie came from 2 key observations when they analyzed different workloads running on GPUs. The first observation was that in a representative set of workloads, there is a lot of page sharing amongst per-CU L1-TLBs. They further analyzed the workloads to examine the nature of this page sharing. </a:t>
            </a:r>
            <a:endParaRPr/>
          </a:p>
        </p:txBody>
      </p:sp>
      <p:sp>
        <p:nvSpPr>
          <p:cNvPr id="248" name="Google Shape;248;g1b22c7ec5e3_5_38: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b22c7ec5e3_5_148: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t/>
            </a:r>
            <a:endParaRPr/>
          </a:p>
        </p:txBody>
      </p:sp>
      <p:sp>
        <p:nvSpPr>
          <p:cNvPr id="263" name="Google Shape;263;g1b22c7ec5e3_5_148: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b22c7ec5e3_5_180:notes"/>
          <p:cNvSpPr txBox="1"/>
          <p:nvPr>
            <p:ph idx="1" type="body"/>
          </p:nvPr>
        </p:nvSpPr>
        <p:spPr>
          <a:xfrm>
            <a:off x="685787" y="4343386"/>
            <a:ext cx="5486400" cy="4114800"/>
          </a:xfrm>
          <a:prstGeom prst="rect">
            <a:avLst/>
          </a:prstGeom>
        </p:spPr>
        <p:txBody>
          <a:bodyPr anchorCtr="0" anchor="t" bIns="81475" lIns="81475" spcFirstLastPara="1" rIns="81475" wrap="square" tIns="81475">
            <a:noAutofit/>
          </a:bodyPr>
          <a:lstStyle/>
          <a:p>
            <a:pPr indent="0" lvl="0" marL="0" rtl="0" algn="l">
              <a:spcBef>
                <a:spcPts val="0"/>
              </a:spcBef>
              <a:spcAft>
                <a:spcPts val="0"/>
              </a:spcAft>
              <a:buNone/>
            </a:pPr>
            <a:r>
              <a:rPr lang="en"/>
              <a:t>because the original paper implemented it on MGPUSim. </a:t>
            </a:r>
            <a:endParaRPr/>
          </a:p>
          <a:p>
            <a:pPr indent="0" lvl="0" marL="0" rtl="0" algn="l">
              <a:spcBef>
                <a:spcPts val="0"/>
              </a:spcBef>
              <a:spcAft>
                <a:spcPts val="0"/>
              </a:spcAft>
              <a:buNone/>
            </a:pPr>
            <a:r>
              <a:t/>
            </a:r>
            <a:endParaRPr/>
          </a:p>
        </p:txBody>
      </p:sp>
      <p:sp>
        <p:nvSpPr>
          <p:cNvPr id="280" name="Google Shape;280;g1b22c7ec5e3_5_180:notes"/>
          <p:cNvSpPr/>
          <p:nvPr>
            <p:ph idx="2" type="sldImg"/>
          </p:nvPr>
        </p:nvSpPr>
        <p:spPr>
          <a:xfrm>
            <a:off x="1143221" y="685795"/>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60" name="Shape 60"/>
        <p:cNvGrpSpPr/>
        <p:nvPr/>
      </p:nvGrpSpPr>
      <p:grpSpPr>
        <a:xfrm>
          <a:off x="0" y="0"/>
          <a:ext cx="0" cy="0"/>
          <a:chOff x="0" y="0"/>
          <a:chExt cx="0" cy="0"/>
        </a:xfrm>
      </p:grpSpPr>
      <p:sp>
        <p:nvSpPr>
          <p:cNvPr id="61" name="Google Shape;61;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62" name="Shape 62"/>
        <p:cNvGrpSpPr/>
        <p:nvPr/>
      </p:nvGrpSpPr>
      <p:grpSpPr>
        <a:xfrm>
          <a:off x="0" y="0"/>
          <a:ext cx="0" cy="0"/>
          <a:chOff x="0" y="0"/>
          <a:chExt cx="0" cy="0"/>
        </a:xfrm>
      </p:grpSpPr>
      <p:sp>
        <p:nvSpPr>
          <p:cNvPr id="63" name="Google Shape;63;p15"/>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4" name="Google Shape;64;p15"/>
          <p:cNvSpPr txBox="1"/>
          <p:nvPr>
            <p:ph idx="1" type="subTitle"/>
          </p:nvPr>
        </p:nvSpPr>
        <p:spPr>
          <a:xfrm>
            <a:off x="457110" y="1203390"/>
            <a:ext cx="8229330" cy="298296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5" name="Google Shape;65;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66" name="Shape 66"/>
        <p:cNvGrpSpPr/>
        <p:nvPr/>
      </p:nvGrpSpPr>
      <p:grpSpPr>
        <a:xfrm>
          <a:off x="0" y="0"/>
          <a:ext cx="0" cy="0"/>
          <a:chOff x="0" y="0"/>
          <a:chExt cx="0" cy="0"/>
        </a:xfrm>
      </p:grpSpPr>
      <p:sp>
        <p:nvSpPr>
          <p:cNvPr id="67" name="Google Shape;67;p16"/>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8" name="Google Shape;68;p16"/>
          <p:cNvSpPr txBox="1"/>
          <p:nvPr>
            <p:ph idx="1" type="body"/>
          </p:nvPr>
        </p:nvSpPr>
        <p:spPr>
          <a:xfrm>
            <a:off x="457110" y="1203390"/>
            <a:ext cx="8229330" cy="298296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69" name="Google Shape;69;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70" name="Shape 70"/>
        <p:cNvGrpSpPr/>
        <p:nvPr/>
      </p:nvGrpSpPr>
      <p:grpSpPr>
        <a:xfrm>
          <a:off x="0" y="0"/>
          <a:ext cx="0" cy="0"/>
          <a:chOff x="0" y="0"/>
          <a:chExt cx="0" cy="0"/>
        </a:xfrm>
      </p:grpSpPr>
      <p:sp>
        <p:nvSpPr>
          <p:cNvPr id="71" name="Google Shape;71;p17"/>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2" name="Google Shape;72;p17"/>
          <p:cNvSpPr txBox="1"/>
          <p:nvPr>
            <p:ph idx="1" type="body"/>
          </p:nvPr>
        </p:nvSpPr>
        <p:spPr>
          <a:xfrm>
            <a:off x="457110" y="1203390"/>
            <a:ext cx="4015710" cy="298296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73" name="Google Shape;73;p17"/>
          <p:cNvSpPr txBox="1"/>
          <p:nvPr>
            <p:ph idx="2" type="body"/>
          </p:nvPr>
        </p:nvSpPr>
        <p:spPr>
          <a:xfrm>
            <a:off x="4673970" y="1203390"/>
            <a:ext cx="4015710" cy="298296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74" name="Google Shape;74;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5" name="Shape 75"/>
        <p:cNvGrpSpPr/>
        <p:nvPr/>
      </p:nvGrpSpPr>
      <p:grpSpPr>
        <a:xfrm>
          <a:off x="0" y="0"/>
          <a:ext cx="0" cy="0"/>
          <a:chOff x="0" y="0"/>
          <a:chExt cx="0" cy="0"/>
        </a:xfrm>
      </p:grpSpPr>
      <p:sp>
        <p:nvSpPr>
          <p:cNvPr id="76" name="Google Shape;76;p18"/>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78" name="Shape 78"/>
        <p:cNvGrpSpPr/>
        <p:nvPr/>
      </p:nvGrpSpPr>
      <p:grpSpPr>
        <a:xfrm>
          <a:off x="0" y="0"/>
          <a:ext cx="0" cy="0"/>
          <a:chOff x="0" y="0"/>
          <a:chExt cx="0" cy="0"/>
        </a:xfrm>
      </p:grpSpPr>
      <p:sp>
        <p:nvSpPr>
          <p:cNvPr id="79" name="Google Shape;79;p19"/>
          <p:cNvSpPr txBox="1"/>
          <p:nvPr>
            <p:ph idx="1" type="subTitle"/>
          </p:nvPr>
        </p:nvSpPr>
        <p:spPr>
          <a:xfrm>
            <a:off x="457110" y="205200"/>
            <a:ext cx="8229330" cy="3980880"/>
          </a:xfrm>
          <a:prstGeom prst="rect">
            <a:avLst/>
          </a:prstGeom>
          <a:noFill/>
          <a:ln>
            <a:noFill/>
          </a:ln>
        </p:spPr>
        <p:txBody>
          <a:bodyPr anchorCtr="0" anchor="ctr" bIns="0" lIns="0" spcFirstLastPara="1" rIns="0" wrap="square" tIns="0">
            <a:norm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0" name="Google Shape;80;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81" name="Shape 81"/>
        <p:cNvGrpSpPr/>
        <p:nvPr/>
      </p:nvGrpSpPr>
      <p:grpSpPr>
        <a:xfrm>
          <a:off x="0" y="0"/>
          <a:ext cx="0" cy="0"/>
          <a:chOff x="0" y="0"/>
          <a:chExt cx="0" cy="0"/>
        </a:xfrm>
      </p:grpSpPr>
      <p:sp>
        <p:nvSpPr>
          <p:cNvPr id="82" name="Google Shape;82;p20"/>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 name="Google Shape;83;p20"/>
          <p:cNvSpPr txBox="1"/>
          <p:nvPr>
            <p:ph idx="1" type="body"/>
          </p:nvPr>
        </p:nvSpPr>
        <p:spPr>
          <a:xfrm>
            <a:off x="45711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4" name="Google Shape;84;p20"/>
          <p:cNvSpPr txBox="1"/>
          <p:nvPr>
            <p:ph idx="2" type="body"/>
          </p:nvPr>
        </p:nvSpPr>
        <p:spPr>
          <a:xfrm>
            <a:off x="4673970" y="1203390"/>
            <a:ext cx="4015710" cy="298296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5" name="Google Shape;85;p20"/>
          <p:cNvSpPr txBox="1"/>
          <p:nvPr>
            <p:ph idx="3" type="body"/>
          </p:nvPr>
        </p:nvSpPr>
        <p:spPr>
          <a:xfrm>
            <a:off x="457110" y="276156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86" name="Google Shape;86;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87" name="Shape 87"/>
        <p:cNvGrpSpPr/>
        <p:nvPr/>
      </p:nvGrpSpPr>
      <p:grpSpPr>
        <a:xfrm>
          <a:off x="0" y="0"/>
          <a:ext cx="0" cy="0"/>
          <a:chOff x="0" y="0"/>
          <a:chExt cx="0" cy="0"/>
        </a:xfrm>
      </p:grpSpPr>
      <p:sp>
        <p:nvSpPr>
          <p:cNvPr id="88" name="Google Shape;88;p21"/>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9" name="Google Shape;89;p21"/>
          <p:cNvSpPr txBox="1"/>
          <p:nvPr>
            <p:ph idx="1" type="body"/>
          </p:nvPr>
        </p:nvSpPr>
        <p:spPr>
          <a:xfrm>
            <a:off x="457110" y="1203390"/>
            <a:ext cx="4015710" cy="298296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0" name="Google Shape;90;p21"/>
          <p:cNvSpPr txBox="1"/>
          <p:nvPr>
            <p:ph idx="2" type="body"/>
          </p:nvPr>
        </p:nvSpPr>
        <p:spPr>
          <a:xfrm>
            <a:off x="467397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1" name="Google Shape;91;p21"/>
          <p:cNvSpPr txBox="1"/>
          <p:nvPr>
            <p:ph idx="3" type="body"/>
          </p:nvPr>
        </p:nvSpPr>
        <p:spPr>
          <a:xfrm>
            <a:off x="4673970" y="276156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2" name="Google Shape;92;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93" name="Shape 93"/>
        <p:cNvGrpSpPr/>
        <p:nvPr/>
      </p:nvGrpSpPr>
      <p:grpSpPr>
        <a:xfrm>
          <a:off x="0" y="0"/>
          <a:ext cx="0" cy="0"/>
          <a:chOff x="0" y="0"/>
          <a:chExt cx="0" cy="0"/>
        </a:xfrm>
      </p:grpSpPr>
      <p:sp>
        <p:nvSpPr>
          <p:cNvPr id="94" name="Google Shape;94;p22"/>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5" name="Google Shape;95;p22"/>
          <p:cNvSpPr txBox="1"/>
          <p:nvPr>
            <p:ph idx="1" type="body"/>
          </p:nvPr>
        </p:nvSpPr>
        <p:spPr>
          <a:xfrm>
            <a:off x="45711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6" name="Google Shape;96;p22"/>
          <p:cNvSpPr txBox="1"/>
          <p:nvPr>
            <p:ph idx="2" type="body"/>
          </p:nvPr>
        </p:nvSpPr>
        <p:spPr>
          <a:xfrm>
            <a:off x="467397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7" name="Google Shape;97;p22"/>
          <p:cNvSpPr txBox="1"/>
          <p:nvPr>
            <p:ph idx="3" type="body"/>
          </p:nvPr>
        </p:nvSpPr>
        <p:spPr>
          <a:xfrm>
            <a:off x="457110" y="2761560"/>
            <a:ext cx="822933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98" name="Google Shape;98;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99" name="Shape 99"/>
        <p:cNvGrpSpPr/>
        <p:nvPr/>
      </p:nvGrpSpPr>
      <p:grpSpPr>
        <a:xfrm>
          <a:off x="0" y="0"/>
          <a:ext cx="0" cy="0"/>
          <a:chOff x="0" y="0"/>
          <a:chExt cx="0" cy="0"/>
        </a:xfrm>
      </p:grpSpPr>
      <p:sp>
        <p:nvSpPr>
          <p:cNvPr id="100" name="Google Shape;100;p23"/>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1" name="Google Shape;101;p23"/>
          <p:cNvSpPr txBox="1"/>
          <p:nvPr>
            <p:ph idx="1" type="body"/>
          </p:nvPr>
        </p:nvSpPr>
        <p:spPr>
          <a:xfrm>
            <a:off x="457110" y="1203390"/>
            <a:ext cx="822933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02" name="Google Shape;102;p23"/>
          <p:cNvSpPr txBox="1"/>
          <p:nvPr>
            <p:ph idx="2" type="body"/>
          </p:nvPr>
        </p:nvSpPr>
        <p:spPr>
          <a:xfrm>
            <a:off x="457110" y="2761560"/>
            <a:ext cx="822933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03" name="Google Shape;103;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04" name="Shape 104"/>
        <p:cNvGrpSpPr/>
        <p:nvPr/>
      </p:nvGrpSpPr>
      <p:grpSpPr>
        <a:xfrm>
          <a:off x="0" y="0"/>
          <a:ext cx="0" cy="0"/>
          <a:chOff x="0" y="0"/>
          <a:chExt cx="0" cy="0"/>
        </a:xfrm>
      </p:grpSpPr>
      <p:sp>
        <p:nvSpPr>
          <p:cNvPr id="105" name="Google Shape;105;p24"/>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6" name="Google Shape;106;p24"/>
          <p:cNvSpPr txBox="1"/>
          <p:nvPr>
            <p:ph idx="1" type="body"/>
          </p:nvPr>
        </p:nvSpPr>
        <p:spPr>
          <a:xfrm>
            <a:off x="45711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07" name="Google Shape;107;p24"/>
          <p:cNvSpPr txBox="1"/>
          <p:nvPr>
            <p:ph idx="2" type="body"/>
          </p:nvPr>
        </p:nvSpPr>
        <p:spPr>
          <a:xfrm>
            <a:off x="467397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08" name="Google Shape;108;p24"/>
          <p:cNvSpPr txBox="1"/>
          <p:nvPr>
            <p:ph idx="3" type="body"/>
          </p:nvPr>
        </p:nvSpPr>
        <p:spPr>
          <a:xfrm>
            <a:off x="457110" y="276156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09" name="Google Shape;109;p24"/>
          <p:cNvSpPr txBox="1"/>
          <p:nvPr>
            <p:ph idx="4" type="body"/>
          </p:nvPr>
        </p:nvSpPr>
        <p:spPr>
          <a:xfrm>
            <a:off x="4673970" y="276156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10" name="Google Shape;110;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11" name="Shape 111"/>
        <p:cNvGrpSpPr/>
        <p:nvPr/>
      </p:nvGrpSpPr>
      <p:grpSpPr>
        <a:xfrm>
          <a:off x="0" y="0"/>
          <a:ext cx="0" cy="0"/>
          <a:chOff x="0" y="0"/>
          <a:chExt cx="0" cy="0"/>
        </a:xfrm>
      </p:grpSpPr>
      <p:sp>
        <p:nvSpPr>
          <p:cNvPr id="112" name="Google Shape;112;p25"/>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3" name="Google Shape;113;p25"/>
          <p:cNvSpPr txBox="1"/>
          <p:nvPr>
            <p:ph idx="1" type="body"/>
          </p:nvPr>
        </p:nvSpPr>
        <p:spPr>
          <a:xfrm>
            <a:off x="457110" y="120339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14" name="Google Shape;114;p25"/>
          <p:cNvSpPr txBox="1"/>
          <p:nvPr>
            <p:ph idx="2" type="body"/>
          </p:nvPr>
        </p:nvSpPr>
        <p:spPr>
          <a:xfrm>
            <a:off x="3239730" y="120339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15" name="Google Shape;115;p25"/>
          <p:cNvSpPr txBox="1"/>
          <p:nvPr>
            <p:ph idx="3" type="body"/>
          </p:nvPr>
        </p:nvSpPr>
        <p:spPr>
          <a:xfrm>
            <a:off x="6022350" y="120339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16" name="Google Shape;116;p25"/>
          <p:cNvSpPr txBox="1"/>
          <p:nvPr>
            <p:ph idx="4" type="body"/>
          </p:nvPr>
        </p:nvSpPr>
        <p:spPr>
          <a:xfrm>
            <a:off x="457110" y="276156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17" name="Google Shape;117;p25"/>
          <p:cNvSpPr txBox="1"/>
          <p:nvPr>
            <p:ph idx="5" type="body"/>
          </p:nvPr>
        </p:nvSpPr>
        <p:spPr>
          <a:xfrm>
            <a:off x="3239730" y="276156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18" name="Google Shape;118;p25"/>
          <p:cNvSpPr txBox="1"/>
          <p:nvPr>
            <p:ph idx="6" type="body"/>
          </p:nvPr>
        </p:nvSpPr>
        <p:spPr>
          <a:xfrm>
            <a:off x="6022350" y="276156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19" name="Google Shape;119;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33" name="Shape 133"/>
        <p:cNvGrpSpPr/>
        <p:nvPr/>
      </p:nvGrpSpPr>
      <p:grpSpPr>
        <a:xfrm>
          <a:off x="0" y="0"/>
          <a:ext cx="0" cy="0"/>
          <a:chOff x="0" y="0"/>
          <a:chExt cx="0" cy="0"/>
        </a:xfrm>
      </p:grpSpPr>
      <p:sp>
        <p:nvSpPr>
          <p:cNvPr id="134" name="Google Shape;134;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35" name="Shape 135"/>
        <p:cNvGrpSpPr/>
        <p:nvPr/>
      </p:nvGrpSpPr>
      <p:grpSpPr>
        <a:xfrm>
          <a:off x="0" y="0"/>
          <a:ext cx="0" cy="0"/>
          <a:chOff x="0" y="0"/>
          <a:chExt cx="0" cy="0"/>
        </a:xfrm>
      </p:grpSpPr>
      <p:sp>
        <p:nvSpPr>
          <p:cNvPr id="136" name="Google Shape;136;p28"/>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7" name="Google Shape;137;p28"/>
          <p:cNvSpPr txBox="1"/>
          <p:nvPr>
            <p:ph idx="1" type="subTitle"/>
          </p:nvPr>
        </p:nvSpPr>
        <p:spPr>
          <a:xfrm>
            <a:off x="457110" y="1203390"/>
            <a:ext cx="8229330" cy="298296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8" name="Google Shape;138;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139" name="Shape 139"/>
        <p:cNvGrpSpPr/>
        <p:nvPr/>
      </p:nvGrpSpPr>
      <p:grpSpPr>
        <a:xfrm>
          <a:off x="0" y="0"/>
          <a:ext cx="0" cy="0"/>
          <a:chOff x="0" y="0"/>
          <a:chExt cx="0" cy="0"/>
        </a:xfrm>
      </p:grpSpPr>
      <p:sp>
        <p:nvSpPr>
          <p:cNvPr id="140" name="Google Shape;140;p29"/>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1" name="Google Shape;141;p29"/>
          <p:cNvSpPr txBox="1"/>
          <p:nvPr>
            <p:ph idx="1" type="body"/>
          </p:nvPr>
        </p:nvSpPr>
        <p:spPr>
          <a:xfrm>
            <a:off x="457110" y="1203390"/>
            <a:ext cx="8229330" cy="298296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42" name="Google Shape;142;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143" name="Shape 143"/>
        <p:cNvGrpSpPr/>
        <p:nvPr/>
      </p:nvGrpSpPr>
      <p:grpSpPr>
        <a:xfrm>
          <a:off x="0" y="0"/>
          <a:ext cx="0" cy="0"/>
          <a:chOff x="0" y="0"/>
          <a:chExt cx="0" cy="0"/>
        </a:xfrm>
      </p:grpSpPr>
      <p:sp>
        <p:nvSpPr>
          <p:cNvPr id="144" name="Google Shape;144;p30"/>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5" name="Google Shape;145;p30"/>
          <p:cNvSpPr txBox="1"/>
          <p:nvPr>
            <p:ph idx="1" type="body"/>
          </p:nvPr>
        </p:nvSpPr>
        <p:spPr>
          <a:xfrm>
            <a:off x="457110" y="1203390"/>
            <a:ext cx="4015710" cy="298296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46" name="Google Shape;146;p30"/>
          <p:cNvSpPr txBox="1"/>
          <p:nvPr>
            <p:ph idx="2" type="body"/>
          </p:nvPr>
        </p:nvSpPr>
        <p:spPr>
          <a:xfrm>
            <a:off x="4673970" y="1203390"/>
            <a:ext cx="4015710" cy="298296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47" name="Google Shape;147;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8" name="Shape 148"/>
        <p:cNvGrpSpPr/>
        <p:nvPr/>
      </p:nvGrpSpPr>
      <p:grpSpPr>
        <a:xfrm>
          <a:off x="0" y="0"/>
          <a:ext cx="0" cy="0"/>
          <a:chOff x="0" y="0"/>
          <a:chExt cx="0" cy="0"/>
        </a:xfrm>
      </p:grpSpPr>
      <p:sp>
        <p:nvSpPr>
          <p:cNvPr id="149" name="Google Shape;149;p31"/>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0" name="Google Shape;150;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151" name="Shape 151"/>
        <p:cNvGrpSpPr/>
        <p:nvPr/>
      </p:nvGrpSpPr>
      <p:grpSpPr>
        <a:xfrm>
          <a:off x="0" y="0"/>
          <a:ext cx="0" cy="0"/>
          <a:chOff x="0" y="0"/>
          <a:chExt cx="0" cy="0"/>
        </a:xfrm>
      </p:grpSpPr>
      <p:sp>
        <p:nvSpPr>
          <p:cNvPr id="152" name="Google Shape;152;p32"/>
          <p:cNvSpPr txBox="1"/>
          <p:nvPr>
            <p:ph idx="1" type="subTitle"/>
          </p:nvPr>
        </p:nvSpPr>
        <p:spPr>
          <a:xfrm>
            <a:off x="457110" y="205200"/>
            <a:ext cx="8229330" cy="398088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3" name="Google Shape;153;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154" name="Shape 154"/>
        <p:cNvGrpSpPr/>
        <p:nvPr/>
      </p:nvGrpSpPr>
      <p:grpSpPr>
        <a:xfrm>
          <a:off x="0" y="0"/>
          <a:ext cx="0" cy="0"/>
          <a:chOff x="0" y="0"/>
          <a:chExt cx="0" cy="0"/>
        </a:xfrm>
      </p:grpSpPr>
      <p:sp>
        <p:nvSpPr>
          <p:cNvPr id="155" name="Google Shape;155;p33"/>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6" name="Google Shape;156;p33"/>
          <p:cNvSpPr txBox="1"/>
          <p:nvPr>
            <p:ph idx="1" type="body"/>
          </p:nvPr>
        </p:nvSpPr>
        <p:spPr>
          <a:xfrm>
            <a:off x="45711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57" name="Google Shape;157;p33"/>
          <p:cNvSpPr txBox="1"/>
          <p:nvPr>
            <p:ph idx="2" type="body"/>
          </p:nvPr>
        </p:nvSpPr>
        <p:spPr>
          <a:xfrm>
            <a:off x="4673970" y="1203390"/>
            <a:ext cx="4015710" cy="298296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58" name="Google Shape;158;p33"/>
          <p:cNvSpPr txBox="1"/>
          <p:nvPr>
            <p:ph idx="3" type="body"/>
          </p:nvPr>
        </p:nvSpPr>
        <p:spPr>
          <a:xfrm>
            <a:off x="457110" y="276156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59" name="Google Shape;159;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160" name="Shape 160"/>
        <p:cNvGrpSpPr/>
        <p:nvPr/>
      </p:nvGrpSpPr>
      <p:grpSpPr>
        <a:xfrm>
          <a:off x="0" y="0"/>
          <a:ext cx="0" cy="0"/>
          <a:chOff x="0" y="0"/>
          <a:chExt cx="0" cy="0"/>
        </a:xfrm>
      </p:grpSpPr>
      <p:sp>
        <p:nvSpPr>
          <p:cNvPr id="161" name="Google Shape;161;p34"/>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2" name="Google Shape;162;p34"/>
          <p:cNvSpPr txBox="1"/>
          <p:nvPr>
            <p:ph idx="1" type="body"/>
          </p:nvPr>
        </p:nvSpPr>
        <p:spPr>
          <a:xfrm>
            <a:off x="457110" y="1203390"/>
            <a:ext cx="4015710" cy="298296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63" name="Google Shape;163;p34"/>
          <p:cNvSpPr txBox="1"/>
          <p:nvPr>
            <p:ph idx="2" type="body"/>
          </p:nvPr>
        </p:nvSpPr>
        <p:spPr>
          <a:xfrm>
            <a:off x="467397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64" name="Google Shape;164;p34"/>
          <p:cNvSpPr txBox="1"/>
          <p:nvPr>
            <p:ph idx="3" type="body"/>
          </p:nvPr>
        </p:nvSpPr>
        <p:spPr>
          <a:xfrm>
            <a:off x="4673970" y="276156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65" name="Google Shape;165;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166" name="Shape 166"/>
        <p:cNvGrpSpPr/>
        <p:nvPr/>
      </p:nvGrpSpPr>
      <p:grpSpPr>
        <a:xfrm>
          <a:off x="0" y="0"/>
          <a:ext cx="0" cy="0"/>
          <a:chOff x="0" y="0"/>
          <a:chExt cx="0" cy="0"/>
        </a:xfrm>
      </p:grpSpPr>
      <p:sp>
        <p:nvSpPr>
          <p:cNvPr id="167" name="Google Shape;167;p35"/>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8" name="Google Shape;168;p35"/>
          <p:cNvSpPr txBox="1"/>
          <p:nvPr>
            <p:ph idx="1" type="body"/>
          </p:nvPr>
        </p:nvSpPr>
        <p:spPr>
          <a:xfrm>
            <a:off x="45711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69" name="Google Shape;169;p35"/>
          <p:cNvSpPr txBox="1"/>
          <p:nvPr>
            <p:ph idx="2" type="body"/>
          </p:nvPr>
        </p:nvSpPr>
        <p:spPr>
          <a:xfrm>
            <a:off x="467397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70" name="Google Shape;170;p35"/>
          <p:cNvSpPr txBox="1"/>
          <p:nvPr>
            <p:ph idx="3" type="body"/>
          </p:nvPr>
        </p:nvSpPr>
        <p:spPr>
          <a:xfrm>
            <a:off x="457110" y="2761560"/>
            <a:ext cx="822933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71" name="Google Shape;171;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172" name="Shape 172"/>
        <p:cNvGrpSpPr/>
        <p:nvPr/>
      </p:nvGrpSpPr>
      <p:grpSpPr>
        <a:xfrm>
          <a:off x="0" y="0"/>
          <a:ext cx="0" cy="0"/>
          <a:chOff x="0" y="0"/>
          <a:chExt cx="0" cy="0"/>
        </a:xfrm>
      </p:grpSpPr>
      <p:sp>
        <p:nvSpPr>
          <p:cNvPr id="173" name="Google Shape;173;p36"/>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4" name="Google Shape;174;p36"/>
          <p:cNvSpPr txBox="1"/>
          <p:nvPr>
            <p:ph idx="1" type="body"/>
          </p:nvPr>
        </p:nvSpPr>
        <p:spPr>
          <a:xfrm>
            <a:off x="457110" y="1203390"/>
            <a:ext cx="822933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75" name="Google Shape;175;p36"/>
          <p:cNvSpPr txBox="1"/>
          <p:nvPr>
            <p:ph idx="2" type="body"/>
          </p:nvPr>
        </p:nvSpPr>
        <p:spPr>
          <a:xfrm>
            <a:off x="457110" y="2761560"/>
            <a:ext cx="822933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76" name="Google Shape;176;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177" name="Shape 177"/>
        <p:cNvGrpSpPr/>
        <p:nvPr/>
      </p:nvGrpSpPr>
      <p:grpSpPr>
        <a:xfrm>
          <a:off x="0" y="0"/>
          <a:ext cx="0" cy="0"/>
          <a:chOff x="0" y="0"/>
          <a:chExt cx="0" cy="0"/>
        </a:xfrm>
      </p:grpSpPr>
      <p:sp>
        <p:nvSpPr>
          <p:cNvPr id="178" name="Google Shape;178;p37"/>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79" name="Google Shape;179;p37"/>
          <p:cNvSpPr txBox="1"/>
          <p:nvPr>
            <p:ph idx="1" type="body"/>
          </p:nvPr>
        </p:nvSpPr>
        <p:spPr>
          <a:xfrm>
            <a:off x="45711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80" name="Google Shape;180;p37"/>
          <p:cNvSpPr txBox="1"/>
          <p:nvPr>
            <p:ph idx="2" type="body"/>
          </p:nvPr>
        </p:nvSpPr>
        <p:spPr>
          <a:xfrm>
            <a:off x="4673970" y="120339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81" name="Google Shape;181;p37"/>
          <p:cNvSpPr txBox="1"/>
          <p:nvPr>
            <p:ph idx="3" type="body"/>
          </p:nvPr>
        </p:nvSpPr>
        <p:spPr>
          <a:xfrm>
            <a:off x="457110" y="276156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82" name="Google Shape;182;p37"/>
          <p:cNvSpPr txBox="1"/>
          <p:nvPr>
            <p:ph idx="4" type="body"/>
          </p:nvPr>
        </p:nvSpPr>
        <p:spPr>
          <a:xfrm>
            <a:off x="4673970" y="2761560"/>
            <a:ext cx="401571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83" name="Google Shape;183;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184" name="Shape 184"/>
        <p:cNvGrpSpPr/>
        <p:nvPr/>
      </p:nvGrpSpPr>
      <p:grpSpPr>
        <a:xfrm>
          <a:off x="0" y="0"/>
          <a:ext cx="0" cy="0"/>
          <a:chOff x="0" y="0"/>
          <a:chExt cx="0" cy="0"/>
        </a:xfrm>
      </p:grpSpPr>
      <p:sp>
        <p:nvSpPr>
          <p:cNvPr id="185" name="Google Shape;185;p38"/>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86" name="Google Shape;186;p38"/>
          <p:cNvSpPr txBox="1"/>
          <p:nvPr>
            <p:ph idx="1" type="body"/>
          </p:nvPr>
        </p:nvSpPr>
        <p:spPr>
          <a:xfrm>
            <a:off x="457110" y="120339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87" name="Google Shape;187;p38"/>
          <p:cNvSpPr txBox="1"/>
          <p:nvPr>
            <p:ph idx="2" type="body"/>
          </p:nvPr>
        </p:nvSpPr>
        <p:spPr>
          <a:xfrm>
            <a:off x="3239730" y="120339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88" name="Google Shape;188;p38"/>
          <p:cNvSpPr txBox="1"/>
          <p:nvPr>
            <p:ph idx="3" type="body"/>
          </p:nvPr>
        </p:nvSpPr>
        <p:spPr>
          <a:xfrm>
            <a:off x="6022350" y="120339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89" name="Google Shape;189;p38"/>
          <p:cNvSpPr txBox="1"/>
          <p:nvPr>
            <p:ph idx="4" type="body"/>
          </p:nvPr>
        </p:nvSpPr>
        <p:spPr>
          <a:xfrm>
            <a:off x="457110" y="276156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90" name="Google Shape;190;p38"/>
          <p:cNvSpPr txBox="1"/>
          <p:nvPr>
            <p:ph idx="5" type="body"/>
          </p:nvPr>
        </p:nvSpPr>
        <p:spPr>
          <a:xfrm>
            <a:off x="3239730" y="276156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91" name="Google Shape;191;p38"/>
          <p:cNvSpPr txBox="1"/>
          <p:nvPr>
            <p:ph idx="6" type="body"/>
          </p:nvPr>
        </p:nvSpPr>
        <p:spPr>
          <a:xfrm>
            <a:off x="6022350" y="2761560"/>
            <a:ext cx="2649780" cy="1422630"/>
          </a:xfrm>
          <a:prstGeom prst="rect">
            <a:avLst/>
          </a:prstGeom>
          <a:noFill/>
          <a:ln>
            <a:noFill/>
          </a:ln>
        </p:spPr>
        <p:txBody>
          <a:bodyPr anchorCtr="0" anchor="b" bIns="0" lIns="0" spcFirstLastPara="1" rIns="0" wrap="square" tIns="0">
            <a:normAutofit/>
          </a:bodyPr>
          <a:lstStyle>
            <a:lvl1pPr indent="-228600" lvl="0" marL="457200" algn="l">
              <a:spcBef>
                <a:spcPts val="0"/>
              </a:spcBef>
              <a:spcAft>
                <a:spcPts val="0"/>
              </a:spcAft>
              <a:buSzPts val="1100"/>
              <a:buNone/>
              <a:defRPr/>
            </a:lvl1pPr>
            <a:lvl2pPr indent="-228600" lvl="1" marL="914400" algn="l">
              <a:spcBef>
                <a:spcPts val="0"/>
              </a:spcBef>
              <a:spcAft>
                <a:spcPts val="0"/>
              </a:spcAft>
              <a:buSzPts val="1100"/>
              <a:buNone/>
              <a:defRPr/>
            </a:lvl2pPr>
            <a:lvl3pPr indent="-228600" lvl="2" marL="1371600" algn="l">
              <a:spcBef>
                <a:spcPts val="0"/>
              </a:spcBef>
              <a:spcAft>
                <a:spcPts val="0"/>
              </a:spcAft>
              <a:buSzPts val="1100"/>
              <a:buNone/>
              <a:defRPr/>
            </a:lvl3pPr>
            <a:lvl4pPr indent="-228600" lvl="3" marL="1828800" algn="l">
              <a:spcBef>
                <a:spcPts val="0"/>
              </a:spcBef>
              <a:spcAft>
                <a:spcPts val="0"/>
              </a:spcAft>
              <a:buSzPts val="1100"/>
              <a:buNone/>
              <a:defRPr/>
            </a:lvl4pPr>
            <a:lvl5pPr indent="-228600" lvl="4" marL="2286000" algn="l">
              <a:spcBef>
                <a:spcPts val="0"/>
              </a:spcBef>
              <a:spcAft>
                <a:spcPts val="0"/>
              </a:spcAft>
              <a:buSzPts val="1100"/>
              <a:buNone/>
              <a:defRPr/>
            </a:lvl5pPr>
            <a:lvl6pPr indent="-228600" lvl="5" marL="2743200" algn="l">
              <a:spcBef>
                <a:spcPts val="0"/>
              </a:spcBef>
              <a:spcAft>
                <a:spcPts val="0"/>
              </a:spcAft>
              <a:buSzPts val="1100"/>
              <a:buNone/>
              <a:defRPr/>
            </a:lvl6pPr>
            <a:lvl7pPr indent="-228600" lvl="6" marL="3200400" algn="l">
              <a:spcBef>
                <a:spcPts val="0"/>
              </a:spcBef>
              <a:spcAft>
                <a:spcPts val="0"/>
              </a:spcAft>
              <a:buSzPts val="1100"/>
              <a:buNone/>
              <a:defRPr/>
            </a:lvl7pPr>
            <a:lvl8pPr indent="-228600" lvl="7" marL="3657600" algn="l">
              <a:spcBef>
                <a:spcPts val="0"/>
              </a:spcBef>
              <a:spcAft>
                <a:spcPts val="0"/>
              </a:spcAft>
              <a:buSzPts val="1100"/>
              <a:buNone/>
              <a:defRPr/>
            </a:lvl8pPr>
            <a:lvl9pPr indent="-228600" lvl="8" marL="4114800" algn="l">
              <a:spcBef>
                <a:spcPts val="0"/>
              </a:spcBef>
              <a:spcAft>
                <a:spcPts val="0"/>
              </a:spcAft>
              <a:buSzPts val="1100"/>
              <a:buNone/>
              <a:defRPr/>
            </a:lvl9pPr>
          </a:lstStyle>
          <a:p/>
        </p:txBody>
      </p:sp>
      <p:sp>
        <p:nvSpPr>
          <p:cNvPr id="192" name="Google Shape;192;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slideLayout" Target="../slideLayouts/slideLayout23.xml"/><Relationship Id="rId12" Type="http://schemas.openxmlformats.org/officeDocument/2006/relationships/slideLayout" Target="../slideLayouts/slideLayout22.xml"/><Relationship Id="rId1" Type="http://schemas.openxmlformats.org/officeDocument/2006/relationships/image" Target="../media/image2.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theme" Target="../theme/theme2.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2.xml"/><Relationship Id="rId10" Type="http://schemas.openxmlformats.org/officeDocument/2006/relationships/slideLayout" Target="../slideLayouts/slideLayout31.xml"/><Relationship Id="rId13" Type="http://schemas.openxmlformats.org/officeDocument/2006/relationships/slideLayout" Target="../slideLayouts/slideLayout34.xml"/><Relationship Id="rId12" Type="http://schemas.openxmlformats.org/officeDocument/2006/relationships/slideLayout" Target="../slideLayouts/slideLayout33.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slideLayout" Target="../slideLayouts/slideLayout24.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5" Type="http://schemas.openxmlformats.org/officeDocument/2006/relationships/theme" Target="../theme/theme3.xml"/><Relationship Id="rId14" Type="http://schemas.openxmlformats.org/officeDocument/2006/relationships/slideLayout" Target="../slideLayouts/slideLayout3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 name="Shape 50"/>
        <p:cNvGrpSpPr/>
        <p:nvPr/>
      </p:nvGrpSpPr>
      <p:grpSpPr>
        <a:xfrm>
          <a:off x="0" y="0"/>
          <a:ext cx="0" cy="0"/>
          <a:chOff x="0" y="0"/>
          <a:chExt cx="0" cy="0"/>
        </a:xfrm>
      </p:grpSpPr>
      <p:sp>
        <p:nvSpPr>
          <p:cNvPr id="51" name="Google Shape;51;p13"/>
          <p:cNvSpPr/>
          <p:nvPr/>
        </p:nvSpPr>
        <p:spPr>
          <a:xfrm>
            <a:off x="8630280" y="0"/>
            <a:ext cx="427680" cy="768150"/>
          </a:xfrm>
          <a:prstGeom prst="rect">
            <a:avLst/>
          </a:prstGeom>
          <a:solidFill>
            <a:srgbClr val="C5050C"/>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descr="Logo&#10;&#10;Description automatically generated" id="52" name="Google Shape;52;p13"/>
          <p:cNvPicPr preferRelativeResize="0"/>
          <p:nvPr/>
        </p:nvPicPr>
        <p:blipFill rotWithShape="1">
          <a:blip r:embed="rId1">
            <a:alphaModFix/>
          </a:blip>
          <a:srcRect b="0" l="0" r="0" t="0"/>
          <a:stretch/>
        </p:blipFill>
        <p:spPr>
          <a:xfrm>
            <a:off x="8673210" y="166590"/>
            <a:ext cx="341820" cy="537300"/>
          </a:xfrm>
          <a:prstGeom prst="rect">
            <a:avLst/>
          </a:prstGeom>
          <a:noFill/>
          <a:ln>
            <a:noFill/>
          </a:ln>
        </p:spPr>
      </p:pic>
      <p:sp>
        <p:nvSpPr>
          <p:cNvPr id="53" name="Google Shape;53;p13"/>
          <p:cNvSpPr txBox="1"/>
          <p:nvPr>
            <p:ph idx="11" type="ftr"/>
          </p:nvPr>
        </p:nvSpPr>
        <p:spPr>
          <a:xfrm>
            <a:off x="0" y="4878900"/>
            <a:ext cx="795150" cy="258390"/>
          </a:xfrm>
          <a:prstGeom prst="rect">
            <a:avLst/>
          </a:prstGeom>
          <a:noFill/>
          <a:ln>
            <a:noFill/>
          </a:ln>
        </p:spPr>
        <p:txBody>
          <a:bodyPr anchorCtr="0" anchor="ctr" bIns="48050" lIns="68575" spcFirstLastPara="1" rIns="68575" wrap="square" tIns="48050">
            <a:noAutofit/>
          </a:bodyPr>
          <a:lstStyle>
            <a:lvl1pPr lvl="0" marR="0" rtl="0" algn="l">
              <a:spcBef>
                <a:spcPts val="0"/>
              </a:spcBef>
              <a:spcAft>
                <a:spcPts val="0"/>
              </a:spcAft>
              <a:buSzPts val="1100"/>
              <a:buNone/>
              <a:defRPr sz="1400"/>
            </a:lvl1pPr>
            <a:lvl2pPr lvl="1" marR="0" rtl="0" algn="l">
              <a:spcBef>
                <a:spcPts val="0"/>
              </a:spcBef>
              <a:spcAft>
                <a:spcPts val="0"/>
              </a:spcAft>
              <a:buSzPts val="1100"/>
              <a:buNone/>
              <a:defRPr b="0" i="0" sz="1400" u="none" cap="none" strike="noStrike"/>
            </a:lvl2pPr>
            <a:lvl3pPr lvl="2" marR="0" rtl="0" algn="l">
              <a:spcBef>
                <a:spcPts val="0"/>
              </a:spcBef>
              <a:spcAft>
                <a:spcPts val="0"/>
              </a:spcAft>
              <a:buSzPts val="1100"/>
              <a:buNone/>
              <a:defRPr b="0" i="0" sz="1400" u="none" cap="none" strike="noStrike"/>
            </a:lvl3pPr>
            <a:lvl4pPr lvl="3" marR="0" rtl="0" algn="l">
              <a:spcBef>
                <a:spcPts val="0"/>
              </a:spcBef>
              <a:spcAft>
                <a:spcPts val="0"/>
              </a:spcAft>
              <a:buSzPts val="1100"/>
              <a:buNone/>
              <a:defRPr b="0" i="0" sz="1400" u="none" cap="none" strike="noStrike"/>
            </a:lvl4pPr>
            <a:lvl5pPr lvl="4" marR="0" rtl="0" algn="l">
              <a:spcBef>
                <a:spcPts val="0"/>
              </a:spcBef>
              <a:spcAft>
                <a:spcPts val="0"/>
              </a:spcAft>
              <a:buSzPts val="1100"/>
              <a:buNone/>
              <a:defRPr b="0" i="0" sz="1400" u="none" cap="none" strike="noStrike"/>
            </a:lvl5pPr>
            <a:lvl6pPr lvl="5" marR="0" rtl="0" algn="l">
              <a:spcBef>
                <a:spcPts val="0"/>
              </a:spcBef>
              <a:spcAft>
                <a:spcPts val="0"/>
              </a:spcAft>
              <a:buSzPts val="1100"/>
              <a:buNone/>
              <a:defRPr b="0" i="0" sz="1400" u="none" cap="none" strike="noStrike"/>
            </a:lvl6pPr>
            <a:lvl7pPr lvl="6" marR="0" rtl="0" algn="l">
              <a:spcBef>
                <a:spcPts val="0"/>
              </a:spcBef>
              <a:spcAft>
                <a:spcPts val="0"/>
              </a:spcAft>
              <a:buSzPts val="1100"/>
              <a:buNone/>
              <a:defRPr b="0" i="0" sz="1400" u="none" cap="none" strike="noStrike"/>
            </a:lvl7pPr>
            <a:lvl8pPr lvl="7" marR="0" rtl="0" algn="l">
              <a:spcBef>
                <a:spcPts val="0"/>
              </a:spcBef>
              <a:spcAft>
                <a:spcPts val="0"/>
              </a:spcAft>
              <a:buSzPts val="1100"/>
              <a:buNone/>
              <a:defRPr b="0" i="0" sz="1400" u="none" cap="none" strike="noStrike"/>
            </a:lvl8pPr>
            <a:lvl9pPr lvl="8" marR="0" rtl="0" algn="l">
              <a:spcBef>
                <a:spcPts val="0"/>
              </a:spcBef>
              <a:spcAft>
                <a:spcPts val="0"/>
              </a:spcAft>
              <a:buSzPts val="1100"/>
              <a:buNone/>
              <a:defRPr b="0" i="0" sz="1400" u="none" cap="none" strike="noStrike"/>
            </a:lvl9pPr>
          </a:lstStyle>
          <a:p/>
        </p:txBody>
      </p:sp>
      <p:sp>
        <p:nvSpPr>
          <p:cNvPr id="54" name="Google Shape;54;p13"/>
          <p:cNvSpPr/>
          <p:nvPr/>
        </p:nvSpPr>
        <p:spPr>
          <a:xfrm>
            <a:off x="371520" y="1219320"/>
            <a:ext cx="353430" cy="70200"/>
          </a:xfrm>
          <a:prstGeom prst="rect">
            <a:avLst/>
          </a:prstGeom>
          <a:solidFill>
            <a:srgbClr val="C5050C"/>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55" name="Google Shape;55;p13"/>
          <p:cNvSpPr txBox="1"/>
          <p:nvPr>
            <p:ph idx="1" type="body"/>
          </p:nvPr>
        </p:nvSpPr>
        <p:spPr>
          <a:xfrm>
            <a:off x="371520" y="342900"/>
            <a:ext cx="8000640" cy="799740"/>
          </a:xfrm>
          <a:prstGeom prst="rect">
            <a:avLst/>
          </a:prstGeom>
          <a:noFill/>
          <a:ln>
            <a:noFill/>
          </a:ln>
        </p:spPr>
        <p:txBody>
          <a:bodyPr anchorCtr="0" anchor="b" bIns="0" lIns="0" spcFirstLastPara="1" rIns="68575" wrap="square" tIns="34275">
            <a:normAutofit/>
          </a:bodyPr>
          <a:lstStyle>
            <a:lvl1pPr indent="-228600" lvl="0" marL="457200" marR="0" rtl="0" algn="l">
              <a:spcBef>
                <a:spcPts val="0"/>
              </a:spcBef>
              <a:spcAft>
                <a:spcPts val="0"/>
              </a:spcAft>
              <a:buSzPts val="1100"/>
              <a:buNone/>
              <a:defRPr b="0" i="0" sz="1400" u="none" cap="none" strike="noStrike"/>
            </a:lvl1pPr>
            <a:lvl2pPr indent="-228600" lvl="1" marL="914400" marR="0" rtl="0" algn="l">
              <a:spcBef>
                <a:spcPts val="0"/>
              </a:spcBef>
              <a:spcAft>
                <a:spcPts val="0"/>
              </a:spcAft>
              <a:buSzPts val="1100"/>
              <a:buNone/>
              <a:defRPr b="0" i="0" sz="1400" u="none" cap="none" strike="noStrike"/>
            </a:lvl2pPr>
            <a:lvl3pPr indent="-228600" lvl="2" marL="1371600" marR="0" rtl="0" algn="l">
              <a:spcBef>
                <a:spcPts val="0"/>
              </a:spcBef>
              <a:spcAft>
                <a:spcPts val="0"/>
              </a:spcAft>
              <a:buSzPts val="1100"/>
              <a:buNone/>
              <a:defRPr b="0" i="0" sz="1400" u="none" cap="none" strike="noStrike"/>
            </a:lvl3pPr>
            <a:lvl4pPr indent="-228600" lvl="3" marL="1828800" marR="0" rtl="0" algn="l">
              <a:spcBef>
                <a:spcPts val="0"/>
              </a:spcBef>
              <a:spcAft>
                <a:spcPts val="0"/>
              </a:spcAft>
              <a:buSzPts val="1100"/>
              <a:buNone/>
              <a:defRPr b="0" i="0" sz="1400" u="none" cap="none" strike="noStrike"/>
            </a:lvl4pPr>
            <a:lvl5pPr indent="-228600" lvl="4" marL="2286000" marR="0" rtl="0" algn="l">
              <a:spcBef>
                <a:spcPts val="0"/>
              </a:spcBef>
              <a:spcAft>
                <a:spcPts val="0"/>
              </a:spcAft>
              <a:buSzPts val="1100"/>
              <a:buNone/>
              <a:defRPr b="0" i="0" sz="1400" u="none" cap="none" strike="noStrike"/>
            </a:lvl5pPr>
            <a:lvl6pPr indent="-228600" lvl="5" marL="2743200" marR="0" rtl="0" algn="l">
              <a:spcBef>
                <a:spcPts val="0"/>
              </a:spcBef>
              <a:spcAft>
                <a:spcPts val="0"/>
              </a:spcAft>
              <a:buSzPts val="1100"/>
              <a:buNone/>
              <a:defRPr b="0" i="0" sz="1400" u="none" cap="none" strike="noStrike"/>
            </a:lvl6pPr>
            <a:lvl7pPr indent="-228600" lvl="6" marL="3200400" marR="0" rtl="0" algn="l">
              <a:spcBef>
                <a:spcPts val="0"/>
              </a:spcBef>
              <a:spcAft>
                <a:spcPts val="0"/>
              </a:spcAft>
              <a:buSzPts val="1100"/>
              <a:buNone/>
              <a:defRPr b="0" i="0" sz="1400" u="none" cap="none" strike="noStrike"/>
            </a:lvl7pPr>
            <a:lvl8pPr indent="-228600" lvl="7" marL="3657600" marR="0" rtl="0" algn="l">
              <a:spcBef>
                <a:spcPts val="0"/>
              </a:spcBef>
              <a:spcAft>
                <a:spcPts val="0"/>
              </a:spcAft>
              <a:buSzPts val="1100"/>
              <a:buNone/>
              <a:defRPr b="0" i="0" sz="1400" u="none" cap="none" strike="noStrike"/>
            </a:lvl8pPr>
            <a:lvl9pPr indent="-228600" lvl="8" marL="4114800" marR="0" rtl="0" algn="l">
              <a:spcBef>
                <a:spcPts val="0"/>
              </a:spcBef>
              <a:spcAft>
                <a:spcPts val="0"/>
              </a:spcAft>
              <a:buSzPts val="1100"/>
              <a:buNone/>
              <a:defRPr b="0" i="0" sz="1400" u="none" cap="none" strike="noStrike"/>
            </a:lvl9pPr>
          </a:lstStyle>
          <a:p/>
        </p:txBody>
      </p:sp>
      <p:sp>
        <p:nvSpPr>
          <p:cNvPr id="56" name="Google Shape;56;p13"/>
          <p:cNvSpPr txBox="1"/>
          <p:nvPr>
            <p:ph idx="2" type="body"/>
          </p:nvPr>
        </p:nvSpPr>
        <p:spPr>
          <a:xfrm>
            <a:off x="1114560" y="1380240"/>
            <a:ext cx="7257870" cy="3334230"/>
          </a:xfrm>
          <a:prstGeom prst="rect">
            <a:avLst/>
          </a:prstGeom>
          <a:noFill/>
          <a:ln>
            <a:noFill/>
          </a:ln>
        </p:spPr>
        <p:txBody>
          <a:bodyPr anchorCtr="0" anchor="t" bIns="34275" lIns="0" spcFirstLastPara="1" rIns="68575" wrap="square" tIns="34275">
            <a:normAutofit/>
          </a:bodyPr>
          <a:lstStyle>
            <a:lvl1pPr indent="-228600" lvl="0" marL="457200" marR="0" rtl="0" algn="l">
              <a:spcBef>
                <a:spcPts val="0"/>
              </a:spcBef>
              <a:spcAft>
                <a:spcPts val="0"/>
              </a:spcAft>
              <a:buSzPts val="1100"/>
              <a:buNone/>
              <a:defRPr b="0" i="0" sz="1400" u="none" cap="none" strike="noStrike"/>
            </a:lvl1pPr>
            <a:lvl2pPr indent="-228600" lvl="1" marL="914400" marR="0" rtl="0" algn="l">
              <a:spcBef>
                <a:spcPts val="0"/>
              </a:spcBef>
              <a:spcAft>
                <a:spcPts val="0"/>
              </a:spcAft>
              <a:buSzPts val="1100"/>
              <a:buNone/>
              <a:defRPr b="0" i="0" sz="1400" u="none" cap="none" strike="noStrike"/>
            </a:lvl2pPr>
            <a:lvl3pPr indent="-228600" lvl="2" marL="1371600" marR="0" rtl="0" algn="l">
              <a:spcBef>
                <a:spcPts val="0"/>
              </a:spcBef>
              <a:spcAft>
                <a:spcPts val="0"/>
              </a:spcAft>
              <a:buSzPts val="1100"/>
              <a:buNone/>
              <a:defRPr b="0" i="0" sz="1400" u="none" cap="none" strike="noStrike"/>
            </a:lvl3pPr>
            <a:lvl4pPr indent="-228600" lvl="3" marL="1828800" marR="0" rtl="0" algn="l">
              <a:spcBef>
                <a:spcPts val="0"/>
              </a:spcBef>
              <a:spcAft>
                <a:spcPts val="0"/>
              </a:spcAft>
              <a:buSzPts val="1100"/>
              <a:buNone/>
              <a:defRPr b="0" i="0" sz="1400" u="none" cap="none" strike="noStrike"/>
            </a:lvl4pPr>
            <a:lvl5pPr indent="-228600" lvl="4" marL="2286000" marR="0" rtl="0" algn="l">
              <a:spcBef>
                <a:spcPts val="0"/>
              </a:spcBef>
              <a:spcAft>
                <a:spcPts val="0"/>
              </a:spcAft>
              <a:buSzPts val="1100"/>
              <a:buNone/>
              <a:defRPr b="0" i="0" sz="1400" u="none" cap="none" strike="noStrike"/>
            </a:lvl5pPr>
            <a:lvl6pPr indent="-228600" lvl="5" marL="2743200" marR="0" rtl="0" algn="l">
              <a:spcBef>
                <a:spcPts val="0"/>
              </a:spcBef>
              <a:spcAft>
                <a:spcPts val="0"/>
              </a:spcAft>
              <a:buSzPts val="1100"/>
              <a:buNone/>
              <a:defRPr b="0" i="0" sz="1400" u="none" cap="none" strike="noStrike"/>
            </a:lvl6pPr>
            <a:lvl7pPr indent="-228600" lvl="6" marL="3200400" marR="0" rtl="0" algn="l">
              <a:spcBef>
                <a:spcPts val="0"/>
              </a:spcBef>
              <a:spcAft>
                <a:spcPts val="0"/>
              </a:spcAft>
              <a:buSzPts val="1100"/>
              <a:buNone/>
              <a:defRPr b="0" i="0" sz="1400" u="none" cap="none" strike="noStrike"/>
            </a:lvl7pPr>
            <a:lvl8pPr indent="-228600" lvl="7" marL="3657600" marR="0" rtl="0" algn="l">
              <a:spcBef>
                <a:spcPts val="0"/>
              </a:spcBef>
              <a:spcAft>
                <a:spcPts val="0"/>
              </a:spcAft>
              <a:buSzPts val="1100"/>
              <a:buNone/>
              <a:defRPr b="0" i="0" sz="1400" u="none" cap="none" strike="noStrike"/>
            </a:lvl8pPr>
            <a:lvl9pPr indent="-228600" lvl="8" marL="4114800" marR="0" rtl="0" algn="l">
              <a:spcBef>
                <a:spcPts val="0"/>
              </a:spcBef>
              <a:spcAft>
                <a:spcPts val="0"/>
              </a:spcAft>
              <a:buSzPts val="1100"/>
              <a:buNone/>
              <a:defRPr b="0" i="0" sz="1400" u="none" cap="none" strike="noStrike"/>
            </a:lvl9pPr>
          </a:lstStyle>
          <a:p/>
        </p:txBody>
      </p:sp>
      <p:sp>
        <p:nvSpPr>
          <p:cNvPr id="57" name="Google Shape;57;p13"/>
          <p:cNvSpPr txBox="1"/>
          <p:nvPr>
            <p:ph idx="3" type="body"/>
          </p:nvPr>
        </p:nvSpPr>
        <p:spPr>
          <a:xfrm>
            <a:off x="0" y="3456000"/>
            <a:ext cx="4758750" cy="3099870"/>
          </a:xfrm>
          <a:prstGeom prst="rect">
            <a:avLst/>
          </a:prstGeom>
          <a:noFill/>
          <a:ln>
            <a:noFill/>
          </a:ln>
        </p:spPr>
        <p:txBody>
          <a:bodyPr anchorCtr="0" anchor="ctr" bIns="68575" lIns="205725" spcFirstLastPara="1" rIns="68575" wrap="square" tIns="48050">
            <a:noAutofit/>
          </a:bodyPr>
          <a:lstStyle>
            <a:lvl1pPr indent="-228600" lvl="0" marL="457200" marR="0" rtl="0" algn="l">
              <a:spcBef>
                <a:spcPts val="0"/>
              </a:spcBef>
              <a:spcAft>
                <a:spcPts val="0"/>
              </a:spcAft>
              <a:buSzPts val="1100"/>
              <a:buNone/>
              <a:defRPr b="0" i="0" sz="1400" u="none" cap="none" strike="noStrike"/>
            </a:lvl1pPr>
            <a:lvl2pPr indent="-228600" lvl="1" marL="914400" marR="0" rtl="0" algn="l">
              <a:spcBef>
                <a:spcPts val="0"/>
              </a:spcBef>
              <a:spcAft>
                <a:spcPts val="0"/>
              </a:spcAft>
              <a:buSzPts val="1100"/>
              <a:buNone/>
              <a:defRPr b="0" i="0" sz="1400" u="none" cap="none" strike="noStrike"/>
            </a:lvl2pPr>
            <a:lvl3pPr indent="-228600" lvl="2" marL="1371600" marR="0" rtl="0" algn="l">
              <a:spcBef>
                <a:spcPts val="0"/>
              </a:spcBef>
              <a:spcAft>
                <a:spcPts val="0"/>
              </a:spcAft>
              <a:buSzPts val="1100"/>
              <a:buNone/>
              <a:defRPr b="0" i="0" sz="1400" u="none" cap="none" strike="noStrike"/>
            </a:lvl3pPr>
            <a:lvl4pPr indent="-228600" lvl="3" marL="1828800" marR="0" rtl="0" algn="l">
              <a:spcBef>
                <a:spcPts val="0"/>
              </a:spcBef>
              <a:spcAft>
                <a:spcPts val="0"/>
              </a:spcAft>
              <a:buSzPts val="1100"/>
              <a:buNone/>
              <a:defRPr b="0" i="0" sz="1400" u="none" cap="none" strike="noStrike"/>
            </a:lvl4pPr>
            <a:lvl5pPr indent="-228600" lvl="4" marL="2286000" marR="0" rtl="0" algn="l">
              <a:spcBef>
                <a:spcPts val="0"/>
              </a:spcBef>
              <a:spcAft>
                <a:spcPts val="0"/>
              </a:spcAft>
              <a:buSzPts val="1100"/>
              <a:buNone/>
              <a:defRPr b="0" i="0" sz="1400" u="none" cap="none" strike="noStrike"/>
            </a:lvl5pPr>
            <a:lvl6pPr indent="-228600" lvl="5" marL="2743200" marR="0" rtl="0" algn="l">
              <a:spcBef>
                <a:spcPts val="0"/>
              </a:spcBef>
              <a:spcAft>
                <a:spcPts val="0"/>
              </a:spcAft>
              <a:buSzPts val="1100"/>
              <a:buNone/>
              <a:defRPr b="0" i="0" sz="1400" u="none" cap="none" strike="noStrike"/>
            </a:lvl6pPr>
            <a:lvl7pPr indent="-228600" lvl="6" marL="3200400" marR="0" rtl="0" algn="l">
              <a:spcBef>
                <a:spcPts val="0"/>
              </a:spcBef>
              <a:spcAft>
                <a:spcPts val="0"/>
              </a:spcAft>
              <a:buSzPts val="1100"/>
              <a:buNone/>
              <a:defRPr b="0" i="0" sz="1400" u="none" cap="none" strike="noStrike"/>
            </a:lvl7pPr>
            <a:lvl8pPr indent="-228600" lvl="7" marL="3657600" marR="0" rtl="0" algn="l">
              <a:spcBef>
                <a:spcPts val="0"/>
              </a:spcBef>
              <a:spcAft>
                <a:spcPts val="0"/>
              </a:spcAft>
              <a:buSzPts val="1100"/>
              <a:buNone/>
              <a:defRPr b="0" i="0" sz="1400" u="none" cap="none" strike="noStrike"/>
            </a:lvl8pPr>
            <a:lvl9pPr indent="-228600" lvl="8" marL="4114800" marR="0" rtl="0" algn="l">
              <a:spcBef>
                <a:spcPts val="0"/>
              </a:spcBef>
              <a:spcAft>
                <a:spcPts val="0"/>
              </a:spcAft>
              <a:buSzPts val="1100"/>
              <a:buNone/>
              <a:defRPr b="0" i="0" sz="1400" u="none" cap="none" strike="noStrike"/>
            </a:lvl9pPr>
          </a:lstStyle>
          <a:p/>
        </p:txBody>
      </p:sp>
      <p:sp>
        <p:nvSpPr>
          <p:cNvPr id="58" name="Google Shape;58;p13"/>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100"/>
              <a:buNone/>
              <a:defRPr b="0" i="0" sz="1400" u="none" cap="none" strike="noStrike"/>
            </a:lvl1pPr>
            <a:lvl2pPr lvl="1" marR="0" rtl="0" algn="l">
              <a:spcBef>
                <a:spcPts val="0"/>
              </a:spcBef>
              <a:spcAft>
                <a:spcPts val="0"/>
              </a:spcAft>
              <a:buSzPts val="1100"/>
              <a:buNone/>
              <a:defRPr b="0" i="0" sz="1400" u="none" cap="none" strike="noStrike"/>
            </a:lvl2pPr>
            <a:lvl3pPr lvl="2" marR="0" rtl="0" algn="l">
              <a:spcBef>
                <a:spcPts val="0"/>
              </a:spcBef>
              <a:spcAft>
                <a:spcPts val="0"/>
              </a:spcAft>
              <a:buSzPts val="1100"/>
              <a:buNone/>
              <a:defRPr b="0" i="0" sz="1400" u="none" cap="none" strike="noStrike"/>
            </a:lvl3pPr>
            <a:lvl4pPr lvl="3" marR="0" rtl="0" algn="l">
              <a:spcBef>
                <a:spcPts val="0"/>
              </a:spcBef>
              <a:spcAft>
                <a:spcPts val="0"/>
              </a:spcAft>
              <a:buSzPts val="1100"/>
              <a:buNone/>
              <a:defRPr b="0" i="0" sz="1400" u="none" cap="none" strike="noStrike"/>
            </a:lvl4pPr>
            <a:lvl5pPr lvl="4" marR="0" rtl="0" algn="l">
              <a:spcBef>
                <a:spcPts val="0"/>
              </a:spcBef>
              <a:spcAft>
                <a:spcPts val="0"/>
              </a:spcAft>
              <a:buSzPts val="1100"/>
              <a:buNone/>
              <a:defRPr b="0" i="0" sz="1400" u="none" cap="none" strike="noStrike"/>
            </a:lvl5pPr>
            <a:lvl6pPr lvl="5" marR="0" rtl="0" algn="l">
              <a:spcBef>
                <a:spcPts val="0"/>
              </a:spcBef>
              <a:spcAft>
                <a:spcPts val="0"/>
              </a:spcAft>
              <a:buSzPts val="1100"/>
              <a:buNone/>
              <a:defRPr b="0" i="0" sz="1400" u="none" cap="none" strike="noStrike"/>
            </a:lvl6pPr>
            <a:lvl7pPr lvl="6" marR="0" rtl="0" algn="l">
              <a:spcBef>
                <a:spcPts val="0"/>
              </a:spcBef>
              <a:spcAft>
                <a:spcPts val="0"/>
              </a:spcAft>
              <a:buSzPts val="1100"/>
              <a:buNone/>
              <a:defRPr b="0" i="0" sz="1400" u="none" cap="none" strike="noStrike"/>
            </a:lvl7pPr>
            <a:lvl8pPr lvl="7" marR="0" rtl="0" algn="l">
              <a:spcBef>
                <a:spcPts val="0"/>
              </a:spcBef>
              <a:spcAft>
                <a:spcPts val="0"/>
              </a:spcAft>
              <a:buSzPts val="1100"/>
              <a:buNone/>
              <a:defRPr b="0" i="0" sz="1400" u="none" cap="none" strike="noStrike"/>
            </a:lvl8pPr>
            <a:lvl9pPr lvl="8" marR="0" rtl="0" algn="l">
              <a:spcBef>
                <a:spcPts val="0"/>
              </a:spcBef>
              <a:spcAft>
                <a:spcPts val="0"/>
              </a:spcAft>
              <a:buSzPts val="1100"/>
              <a:buNone/>
              <a:defRPr b="0" i="0" sz="1400" u="none" cap="none" strike="noStrike"/>
            </a:lvl9pPr>
          </a:lstStyle>
          <a:p/>
        </p:txBody>
      </p:sp>
      <p:sp>
        <p:nvSpPr>
          <p:cNvPr id="59" name="Google Shape;59;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lvl1pPr>
            <a:lvl2pPr lvl="1" algn="r">
              <a:buNone/>
              <a:defRPr sz="1300"/>
            </a:lvl2pPr>
            <a:lvl3pPr lvl="2" algn="r">
              <a:buNone/>
              <a:defRPr sz="1300"/>
            </a:lvl3pPr>
            <a:lvl4pPr lvl="3" algn="r">
              <a:buNone/>
              <a:defRPr sz="1300"/>
            </a:lvl4pPr>
            <a:lvl5pPr lvl="4" algn="r">
              <a:buNone/>
              <a:defRPr sz="1300"/>
            </a:lvl5pPr>
            <a:lvl6pPr lvl="5" algn="r">
              <a:buNone/>
              <a:defRPr sz="1300"/>
            </a:lvl6pPr>
            <a:lvl7pPr lvl="6" algn="r">
              <a:buNone/>
              <a:defRPr sz="1300"/>
            </a:lvl7pPr>
            <a:lvl8pPr lvl="7" algn="r">
              <a:buNone/>
              <a:defRPr sz="1300"/>
            </a:lvl8pPr>
            <a:lvl9pPr lvl="8" algn="r">
              <a:buNone/>
              <a:defRPr sz="1300"/>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0" name="Shape 120"/>
        <p:cNvGrpSpPr/>
        <p:nvPr/>
      </p:nvGrpSpPr>
      <p:grpSpPr>
        <a:xfrm>
          <a:off x="0" y="0"/>
          <a:ext cx="0" cy="0"/>
          <a:chOff x="0" y="0"/>
          <a:chExt cx="0" cy="0"/>
        </a:xfrm>
      </p:grpSpPr>
      <p:sp>
        <p:nvSpPr>
          <p:cNvPr id="121" name="Google Shape;121;p26"/>
          <p:cNvSpPr/>
          <p:nvPr/>
        </p:nvSpPr>
        <p:spPr>
          <a:xfrm>
            <a:off x="8630280" y="0"/>
            <a:ext cx="427680" cy="768150"/>
          </a:xfrm>
          <a:prstGeom prst="rect">
            <a:avLst/>
          </a:prstGeom>
          <a:solidFill>
            <a:srgbClr val="C5050C"/>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descr="Logo&#10;&#10;Description automatically generated" id="122" name="Google Shape;122;p26"/>
          <p:cNvPicPr preferRelativeResize="0"/>
          <p:nvPr/>
        </p:nvPicPr>
        <p:blipFill rotWithShape="1">
          <a:blip r:embed="rId1">
            <a:alphaModFix/>
          </a:blip>
          <a:srcRect b="0" l="0" r="0" t="0"/>
          <a:stretch/>
        </p:blipFill>
        <p:spPr>
          <a:xfrm>
            <a:off x="8673210" y="166590"/>
            <a:ext cx="341820" cy="537300"/>
          </a:xfrm>
          <a:prstGeom prst="rect">
            <a:avLst/>
          </a:prstGeom>
          <a:noFill/>
          <a:ln>
            <a:noFill/>
          </a:ln>
        </p:spPr>
      </p:pic>
      <p:pic>
        <p:nvPicPr>
          <p:cNvPr descr="Shape&#10;&#10;Description automatically generated" id="123" name="Google Shape;123;p26"/>
          <p:cNvPicPr preferRelativeResize="0"/>
          <p:nvPr/>
        </p:nvPicPr>
        <p:blipFill rotWithShape="1">
          <a:blip r:embed="rId2">
            <a:alphaModFix/>
          </a:blip>
          <a:srcRect b="0" l="0" r="0" t="0"/>
          <a:stretch/>
        </p:blipFill>
        <p:spPr>
          <a:xfrm>
            <a:off x="0" y="-6210"/>
            <a:ext cx="9143820" cy="5143230"/>
          </a:xfrm>
          <a:prstGeom prst="rect">
            <a:avLst/>
          </a:prstGeom>
          <a:noFill/>
          <a:ln>
            <a:noFill/>
          </a:ln>
        </p:spPr>
      </p:pic>
      <p:sp>
        <p:nvSpPr>
          <p:cNvPr id="124" name="Google Shape;124;p26"/>
          <p:cNvSpPr/>
          <p:nvPr/>
        </p:nvSpPr>
        <p:spPr>
          <a:xfrm>
            <a:off x="0" y="768150"/>
            <a:ext cx="8372160" cy="4368870"/>
          </a:xfrm>
          <a:prstGeom prst="rect">
            <a:avLst/>
          </a:prstGeom>
          <a:solidFill>
            <a:srgbClr val="C5050C"/>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5" name="Google Shape;125;p26"/>
          <p:cNvSpPr txBox="1"/>
          <p:nvPr>
            <p:ph idx="1" type="body"/>
          </p:nvPr>
        </p:nvSpPr>
        <p:spPr>
          <a:xfrm>
            <a:off x="1114560" y="1885950"/>
            <a:ext cx="6209190" cy="1025190"/>
          </a:xfrm>
          <a:prstGeom prst="rect">
            <a:avLst/>
          </a:prstGeom>
          <a:noFill/>
          <a:ln>
            <a:noFill/>
          </a:ln>
        </p:spPr>
        <p:txBody>
          <a:bodyPr anchorCtr="0" anchor="b" bIns="0" lIns="0" spcFirstLastPara="1" rIns="68575" wrap="square" tIns="34275">
            <a:noAutofit/>
          </a:bodyPr>
          <a:lstStyle>
            <a:lvl1pPr indent="-228600" lvl="0" marL="457200" marR="0" rtl="0" algn="l">
              <a:spcBef>
                <a:spcPts val="0"/>
              </a:spcBef>
              <a:spcAft>
                <a:spcPts val="0"/>
              </a:spcAft>
              <a:buSzPts val="1100"/>
              <a:buNone/>
              <a:defRPr b="0" i="0" sz="1400" u="none" cap="none" strike="noStrike"/>
            </a:lvl1pPr>
            <a:lvl2pPr indent="-228600" lvl="1" marL="914400" marR="0" rtl="0" algn="l">
              <a:spcBef>
                <a:spcPts val="0"/>
              </a:spcBef>
              <a:spcAft>
                <a:spcPts val="0"/>
              </a:spcAft>
              <a:buSzPts val="1100"/>
              <a:buNone/>
              <a:defRPr b="0" i="0" sz="1400" u="none" cap="none" strike="noStrike"/>
            </a:lvl2pPr>
            <a:lvl3pPr indent="-228600" lvl="2" marL="1371600" marR="0" rtl="0" algn="l">
              <a:spcBef>
                <a:spcPts val="0"/>
              </a:spcBef>
              <a:spcAft>
                <a:spcPts val="0"/>
              </a:spcAft>
              <a:buSzPts val="1100"/>
              <a:buNone/>
              <a:defRPr b="0" i="0" sz="1400" u="none" cap="none" strike="noStrike"/>
            </a:lvl3pPr>
            <a:lvl4pPr indent="-228600" lvl="3" marL="1828800" marR="0" rtl="0" algn="l">
              <a:spcBef>
                <a:spcPts val="0"/>
              </a:spcBef>
              <a:spcAft>
                <a:spcPts val="0"/>
              </a:spcAft>
              <a:buSzPts val="1100"/>
              <a:buNone/>
              <a:defRPr b="0" i="0" sz="1400" u="none" cap="none" strike="noStrike"/>
            </a:lvl4pPr>
            <a:lvl5pPr indent="-228600" lvl="4" marL="2286000" marR="0" rtl="0" algn="l">
              <a:spcBef>
                <a:spcPts val="0"/>
              </a:spcBef>
              <a:spcAft>
                <a:spcPts val="0"/>
              </a:spcAft>
              <a:buSzPts val="1100"/>
              <a:buNone/>
              <a:defRPr b="0" i="0" sz="1400" u="none" cap="none" strike="noStrike"/>
            </a:lvl5pPr>
            <a:lvl6pPr indent="-228600" lvl="5" marL="2743200" marR="0" rtl="0" algn="l">
              <a:spcBef>
                <a:spcPts val="0"/>
              </a:spcBef>
              <a:spcAft>
                <a:spcPts val="0"/>
              </a:spcAft>
              <a:buSzPts val="1100"/>
              <a:buNone/>
              <a:defRPr b="0" i="0" sz="1400" u="none" cap="none" strike="noStrike"/>
            </a:lvl6pPr>
            <a:lvl7pPr indent="-228600" lvl="6" marL="3200400" marR="0" rtl="0" algn="l">
              <a:spcBef>
                <a:spcPts val="0"/>
              </a:spcBef>
              <a:spcAft>
                <a:spcPts val="0"/>
              </a:spcAft>
              <a:buSzPts val="1100"/>
              <a:buNone/>
              <a:defRPr b="0" i="0" sz="1400" u="none" cap="none" strike="noStrike"/>
            </a:lvl7pPr>
            <a:lvl8pPr indent="-228600" lvl="7" marL="3657600" marR="0" rtl="0" algn="l">
              <a:spcBef>
                <a:spcPts val="0"/>
              </a:spcBef>
              <a:spcAft>
                <a:spcPts val="0"/>
              </a:spcAft>
              <a:buSzPts val="1100"/>
              <a:buNone/>
              <a:defRPr b="0" i="0" sz="1400" u="none" cap="none" strike="noStrike"/>
            </a:lvl8pPr>
            <a:lvl9pPr indent="-228600" lvl="8" marL="4114800" marR="0" rtl="0" algn="l">
              <a:spcBef>
                <a:spcPts val="0"/>
              </a:spcBef>
              <a:spcAft>
                <a:spcPts val="0"/>
              </a:spcAft>
              <a:buSzPts val="1100"/>
              <a:buNone/>
              <a:defRPr b="0" i="0" sz="1400" u="none" cap="none" strike="noStrike"/>
            </a:lvl9pPr>
          </a:lstStyle>
          <a:p/>
        </p:txBody>
      </p:sp>
      <p:sp>
        <p:nvSpPr>
          <p:cNvPr id="126" name="Google Shape;126;p26"/>
          <p:cNvSpPr txBox="1"/>
          <p:nvPr>
            <p:ph idx="2" type="body"/>
          </p:nvPr>
        </p:nvSpPr>
        <p:spPr>
          <a:xfrm>
            <a:off x="1114560" y="3170070"/>
            <a:ext cx="3947940" cy="265680"/>
          </a:xfrm>
          <a:prstGeom prst="rect">
            <a:avLst/>
          </a:prstGeom>
          <a:noFill/>
          <a:ln>
            <a:noFill/>
          </a:ln>
        </p:spPr>
        <p:txBody>
          <a:bodyPr anchorCtr="0" anchor="t" bIns="34275" lIns="0" spcFirstLastPara="1" rIns="68575" wrap="square" tIns="34275">
            <a:noAutofit/>
          </a:bodyPr>
          <a:lstStyle>
            <a:lvl1pPr indent="-228600" lvl="0" marL="457200" marR="0" rtl="0" algn="l">
              <a:spcBef>
                <a:spcPts val="0"/>
              </a:spcBef>
              <a:spcAft>
                <a:spcPts val="0"/>
              </a:spcAft>
              <a:buSzPts val="1100"/>
              <a:buNone/>
              <a:defRPr b="0" i="0" sz="1400" u="none" cap="none" strike="noStrike"/>
            </a:lvl1pPr>
            <a:lvl2pPr indent="-228600" lvl="1" marL="914400" marR="0" rtl="0" algn="l">
              <a:spcBef>
                <a:spcPts val="0"/>
              </a:spcBef>
              <a:spcAft>
                <a:spcPts val="0"/>
              </a:spcAft>
              <a:buSzPts val="1100"/>
              <a:buNone/>
              <a:defRPr b="0" i="0" sz="1400" u="none" cap="none" strike="noStrike"/>
            </a:lvl2pPr>
            <a:lvl3pPr indent="-228600" lvl="2" marL="1371600" marR="0" rtl="0" algn="l">
              <a:spcBef>
                <a:spcPts val="0"/>
              </a:spcBef>
              <a:spcAft>
                <a:spcPts val="0"/>
              </a:spcAft>
              <a:buSzPts val="1100"/>
              <a:buNone/>
              <a:defRPr b="0" i="0" sz="1400" u="none" cap="none" strike="noStrike"/>
            </a:lvl3pPr>
            <a:lvl4pPr indent="-228600" lvl="3" marL="1828800" marR="0" rtl="0" algn="l">
              <a:spcBef>
                <a:spcPts val="0"/>
              </a:spcBef>
              <a:spcAft>
                <a:spcPts val="0"/>
              </a:spcAft>
              <a:buSzPts val="1100"/>
              <a:buNone/>
              <a:defRPr b="0" i="0" sz="1400" u="none" cap="none" strike="noStrike"/>
            </a:lvl4pPr>
            <a:lvl5pPr indent="-228600" lvl="4" marL="2286000" marR="0" rtl="0" algn="l">
              <a:spcBef>
                <a:spcPts val="0"/>
              </a:spcBef>
              <a:spcAft>
                <a:spcPts val="0"/>
              </a:spcAft>
              <a:buSzPts val="1100"/>
              <a:buNone/>
              <a:defRPr b="0" i="0" sz="1400" u="none" cap="none" strike="noStrike"/>
            </a:lvl5pPr>
            <a:lvl6pPr indent="-228600" lvl="5" marL="2743200" marR="0" rtl="0" algn="l">
              <a:spcBef>
                <a:spcPts val="0"/>
              </a:spcBef>
              <a:spcAft>
                <a:spcPts val="0"/>
              </a:spcAft>
              <a:buSzPts val="1100"/>
              <a:buNone/>
              <a:defRPr b="0" i="0" sz="1400" u="none" cap="none" strike="noStrike"/>
            </a:lvl6pPr>
            <a:lvl7pPr indent="-228600" lvl="6" marL="3200400" marR="0" rtl="0" algn="l">
              <a:spcBef>
                <a:spcPts val="0"/>
              </a:spcBef>
              <a:spcAft>
                <a:spcPts val="0"/>
              </a:spcAft>
              <a:buSzPts val="1100"/>
              <a:buNone/>
              <a:defRPr b="0" i="0" sz="1400" u="none" cap="none" strike="noStrike"/>
            </a:lvl7pPr>
            <a:lvl8pPr indent="-228600" lvl="7" marL="3657600" marR="0" rtl="0" algn="l">
              <a:spcBef>
                <a:spcPts val="0"/>
              </a:spcBef>
              <a:spcAft>
                <a:spcPts val="0"/>
              </a:spcAft>
              <a:buSzPts val="1100"/>
              <a:buNone/>
              <a:defRPr b="0" i="0" sz="1400" u="none" cap="none" strike="noStrike"/>
            </a:lvl8pPr>
            <a:lvl9pPr indent="-228600" lvl="8" marL="4114800" marR="0" rtl="0" algn="l">
              <a:spcBef>
                <a:spcPts val="0"/>
              </a:spcBef>
              <a:spcAft>
                <a:spcPts val="0"/>
              </a:spcAft>
              <a:buSzPts val="1100"/>
              <a:buNone/>
              <a:defRPr b="0" i="0" sz="1400" u="none" cap="none" strike="noStrike"/>
            </a:lvl9pPr>
          </a:lstStyle>
          <a:p/>
        </p:txBody>
      </p:sp>
      <p:sp>
        <p:nvSpPr>
          <p:cNvPr id="127" name="Google Shape;127;p26"/>
          <p:cNvSpPr/>
          <p:nvPr/>
        </p:nvSpPr>
        <p:spPr>
          <a:xfrm>
            <a:off x="6535620" y="768150"/>
            <a:ext cx="1836540" cy="4375080"/>
          </a:xfrm>
          <a:custGeom>
            <a:rect b="b" l="l" r="r" t="t"/>
            <a:pathLst>
              <a:path extrusionOk="0" h="6193766" w="3290316">
                <a:moveTo>
                  <a:pt x="0" y="0"/>
                </a:moveTo>
                <a:lnTo>
                  <a:pt x="1490472" y="0"/>
                </a:lnTo>
                <a:lnTo>
                  <a:pt x="2980944" y="0"/>
                </a:lnTo>
                <a:lnTo>
                  <a:pt x="3290316" y="0"/>
                </a:lnTo>
                <a:lnTo>
                  <a:pt x="3290316" y="6185532"/>
                </a:lnTo>
                <a:lnTo>
                  <a:pt x="1492453" y="6185532"/>
                </a:lnTo>
                <a:lnTo>
                  <a:pt x="1490472" y="6193766"/>
                </a:lnTo>
                <a:close/>
              </a:path>
            </a:pathLst>
          </a:custGeom>
          <a:solidFill>
            <a:srgbClr val="940409">
              <a:alpha val="24705"/>
            </a:srgbClr>
          </a:solidFill>
          <a:ln>
            <a:noFill/>
          </a:ln>
        </p:spPr>
      </p:sp>
      <p:sp>
        <p:nvSpPr>
          <p:cNvPr id="128" name="Google Shape;128;p26"/>
          <p:cNvSpPr/>
          <p:nvPr/>
        </p:nvSpPr>
        <p:spPr>
          <a:xfrm>
            <a:off x="8630280" y="0"/>
            <a:ext cx="427680" cy="768150"/>
          </a:xfrm>
          <a:prstGeom prst="rect">
            <a:avLst/>
          </a:prstGeom>
          <a:solidFill>
            <a:srgbClr val="C5050C"/>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pic>
        <p:nvPicPr>
          <p:cNvPr descr="Logo&#10;&#10;Description automatically generated" id="129" name="Google Shape;129;p26"/>
          <p:cNvPicPr preferRelativeResize="0"/>
          <p:nvPr/>
        </p:nvPicPr>
        <p:blipFill rotWithShape="1">
          <a:blip r:embed="rId1">
            <a:alphaModFix/>
          </a:blip>
          <a:srcRect b="0" l="0" r="0" t="0"/>
          <a:stretch/>
        </p:blipFill>
        <p:spPr>
          <a:xfrm>
            <a:off x="8673210" y="166590"/>
            <a:ext cx="341820" cy="537300"/>
          </a:xfrm>
          <a:prstGeom prst="rect">
            <a:avLst/>
          </a:prstGeom>
          <a:noFill/>
          <a:ln>
            <a:noFill/>
          </a:ln>
        </p:spPr>
      </p:pic>
      <p:sp>
        <p:nvSpPr>
          <p:cNvPr id="130" name="Google Shape;130;p26"/>
          <p:cNvSpPr/>
          <p:nvPr/>
        </p:nvSpPr>
        <p:spPr>
          <a:xfrm>
            <a:off x="1114560" y="3005640"/>
            <a:ext cx="353430" cy="70200"/>
          </a:xfrm>
          <a:prstGeom prst="rect">
            <a:avLst/>
          </a:prstGeom>
          <a:solidFill>
            <a:srgbClr val="FFFFFF"/>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31" name="Google Shape;131;p26"/>
          <p:cNvSpPr txBox="1"/>
          <p:nvPr>
            <p:ph type="title"/>
          </p:nvPr>
        </p:nvSpPr>
        <p:spPr>
          <a:xfrm>
            <a:off x="457110" y="205200"/>
            <a:ext cx="8229330" cy="858600"/>
          </a:xfrm>
          <a:prstGeom prst="rect">
            <a:avLst/>
          </a:prstGeom>
          <a:noFill/>
          <a:ln>
            <a:noFill/>
          </a:ln>
        </p:spPr>
        <p:txBody>
          <a:bodyPr anchorCtr="0" anchor="ctr" bIns="0" lIns="0" spcFirstLastPara="1" rIns="0" wrap="square" tIns="0">
            <a:noAutofit/>
          </a:bodyPr>
          <a:lstStyle>
            <a:lvl1pPr lvl="0" marR="0" rtl="0" algn="l">
              <a:spcBef>
                <a:spcPts val="0"/>
              </a:spcBef>
              <a:spcAft>
                <a:spcPts val="0"/>
              </a:spcAft>
              <a:buSzPts val="1100"/>
              <a:buNone/>
              <a:defRPr b="0" i="0" sz="1400" u="none" cap="none" strike="noStrike"/>
            </a:lvl1pPr>
            <a:lvl2pPr lvl="1" marR="0" rtl="0" algn="l">
              <a:spcBef>
                <a:spcPts val="0"/>
              </a:spcBef>
              <a:spcAft>
                <a:spcPts val="0"/>
              </a:spcAft>
              <a:buSzPts val="1100"/>
              <a:buNone/>
              <a:defRPr b="0" i="0" sz="1400" u="none" cap="none" strike="noStrike"/>
            </a:lvl2pPr>
            <a:lvl3pPr lvl="2" marR="0" rtl="0" algn="l">
              <a:spcBef>
                <a:spcPts val="0"/>
              </a:spcBef>
              <a:spcAft>
                <a:spcPts val="0"/>
              </a:spcAft>
              <a:buSzPts val="1100"/>
              <a:buNone/>
              <a:defRPr b="0" i="0" sz="1400" u="none" cap="none" strike="noStrike"/>
            </a:lvl3pPr>
            <a:lvl4pPr lvl="3" marR="0" rtl="0" algn="l">
              <a:spcBef>
                <a:spcPts val="0"/>
              </a:spcBef>
              <a:spcAft>
                <a:spcPts val="0"/>
              </a:spcAft>
              <a:buSzPts val="1100"/>
              <a:buNone/>
              <a:defRPr b="0" i="0" sz="1400" u="none" cap="none" strike="noStrike"/>
            </a:lvl4pPr>
            <a:lvl5pPr lvl="4" marR="0" rtl="0" algn="l">
              <a:spcBef>
                <a:spcPts val="0"/>
              </a:spcBef>
              <a:spcAft>
                <a:spcPts val="0"/>
              </a:spcAft>
              <a:buSzPts val="1100"/>
              <a:buNone/>
              <a:defRPr b="0" i="0" sz="1400" u="none" cap="none" strike="noStrike"/>
            </a:lvl5pPr>
            <a:lvl6pPr lvl="5" marR="0" rtl="0" algn="l">
              <a:spcBef>
                <a:spcPts val="0"/>
              </a:spcBef>
              <a:spcAft>
                <a:spcPts val="0"/>
              </a:spcAft>
              <a:buSzPts val="1100"/>
              <a:buNone/>
              <a:defRPr b="0" i="0" sz="1400" u="none" cap="none" strike="noStrike"/>
            </a:lvl6pPr>
            <a:lvl7pPr lvl="6" marR="0" rtl="0" algn="l">
              <a:spcBef>
                <a:spcPts val="0"/>
              </a:spcBef>
              <a:spcAft>
                <a:spcPts val="0"/>
              </a:spcAft>
              <a:buSzPts val="1100"/>
              <a:buNone/>
              <a:defRPr b="0" i="0" sz="1400" u="none" cap="none" strike="noStrike"/>
            </a:lvl7pPr>
            <a:lvl8pPr lvl="7" marR="0" rtl="0" algn="l">
              <a:spcBef>
                <a:spcPts val="0"/>
              </a:spcBef>
              <a:spcAft>
                <a:spcPts val="0"/>
              </a:spcAft>
              <a:buSzPts val="1100"/>
              <a:buNone/>
              <a:defRPr b="0" i="0" sz="1400" u="none" cap="none" strike="noStrike"/>
            </a:lvl8pPr>
            <a:lvl9pPr lvl="8" marR="0" rtl="0" algn="l">
              <a:spcBef>
                <a:spcPts val="0"/>
              </a:spcBef>
              <a:spcAft>
                <a:spcPts val="0"/>
              </a:spcAft>
              <a:buSzPts val="1100"/>
              <a:buNone/>
              <a:defRPr b="0" i="0" sz="1400" u="none" cap="none" strike="noStrike"/>
            </a:lvl9pPr>
          </a:lstStyle>
          <a:p/>
        </p:txBody>
      </p:sp>
      <p:sp>
        <p:nvSpPr>
          <p:cNvPr id="132" name="Google Shape;132;p2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lvl1pPr>
            <a:lvl2pPr lvl="1" algn="r">
              <a:buNone/>
              <a:defRPr sz="1300"/>
            </a:lvl2pPr>
            <a:lvl3pPr lvl="2" algn="r">
              <a:buNone/>
              <a:defRPr sz="1300"/>
            </a:lvl3pPr>
            <a:lvl4pPr lvl="3" algn="r">
              <a:buNone/>
              <a:defRPr sz="1300"/>
            </a:lvl4pPr>
            <a:lvl5pPr lvl="4" algn="r">
              <a:buNone/>
              <a:defRPr sz="1300"/>
            </a:lvl5pPr>
            <a:lvl6pPr lvl="5" algn="r">
              <a:buNone/>
              <a:defRPr sz="1300"/>
            </a:lvl6pPr>
            <a:lvl7pPr lvl="6" algn="r">
              <a:buNone/>
              <a:defRPr sz="1300"/>
            </a:lvl7pPr>
            <a:lvl8pPr lvl="7" algn="r">
              <a:buNone/>
              <a:defRPr sz="1300"/>
            </a:lvl8pPr>
            <a:lvl9pPr lvl="8" algn="r">
              <a:buNone/>
              <a:defRPr sz="1300"/>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xml"/><Relationship Id="rId3"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20.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8.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4.png"/><Relationship Id="rId4" Type="http://schemas.openxmlformats.org/officeDocument/2006/relationships/image" Target="../media/image5.png"/><Relationship Id="rId5"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7.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12.png"/><Relationship Id="rId5"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9"/>
          <p:cNvSpPr txBox="1"/>
          <p:nvPr/>
        </p:nvSpPr>
        <p:spPr>
          <a:xfrm>
            <a:off x="1114560" y="1885950"/>
            <a:ext cx="6209190" cy="102519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300">
                <a:solidFill>
                  <a:schemeClr val="lt1"/>
                </a:solidFill>
                <a:latin typeface="Lato"/>
                <a:ea typeface="Lato"/>
                <a:cs typeface="Lato"/>
                <a:sym typeface="Lato"/>
              </a:rPr>
              <a:t>PICLE: </a:t>
            </a:r>
            <a:r>
              <a:rPr lang="en" sz="3300">
                <a:solidFill>
                  <a:schemeClr val="lt1"/>
                </a:solidFill>
                <a:latin typeface="Lato"/>
                <a:ea typeface="Lato"/>
                <a:cs typeface="Lato"/>
                <a:sym typeface="Lato"/>
              </a:rPr>
              <a:t>TLB Prefetcher for Inter-CU Locality Exploitation</a:t>
            </a:r>
            <a:endParaRPr sz="3300">
              <a:solidFill>
                <a:schemeClr val="lt1"/>
              </a:solidFill>
              <a:latin typeface="Lato"/>
              <a:ea typeface="Lato"/>
              <a:cs typeface="Lato"/>
              <a:sym typeface="Lato"/>
            </a:endParaRPr>
          </a:p>
        </p:txBody>
      </p:sp>
      <p:sp>
        <p:nvSpPr>
          <p:cNvPr id="198" name="Google Shape;198;p39"/>
          <p:cNvSpPr txBox="1"/>
          <p:nvPr/>
        </p:nvSpPr>
        <p:spPr>
          <a:xfrm>
            <a:off x="6018050" y="3890825"/>
            <a:ext cx="1837500" cy="1046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lt1"/>
                </a:solidFill>
                <a:latin typeface="Lato"/>
                <a:ea typeface="Lato"/>
                <a:cs typeface="Lato"/>
                <a:sym typeface="Lato"/>
              </a:rPr>
              <a:t>Rajesh Shashi Kumar</a:t>
            </a:r>
            <a:endParaRPr>
              <a:solidFill>
                <a:schemeClr val="lt1"/>
              </a:solidFill>
              <a:latin typeface="Lato"/>
              <a:ea typeface="Lato"/>
              <a:cs typeface="Lato"/>
              <a:sym typeface="Lato"/>
            </a:endParaRPr>
          </a:p>
          <a:p>
            <a:pPr indent="0" lvl="0" marL="0" rtl="0" algn="r">
              <a:spcBef>
                <a:spcPts val="0"/>
              </a:spcBef>
              <a:spcAft>
                <a:spcPts val="0"/>
              </a:spcAft>
              <a:buNone/>
            </a:pPr>
            <a:r>
              <a:rPr lang="en">
                <a:solidFill>
                  <a:schemeClr val="lt1"/>
                </a:solidFill>
                <a:latin typeface="Lato"/>
                <a:ea typeface="Lato"/>
                <a:cs typeface="Lato"/>
                <a:sym typeface="Lato"/>
              </a:rPr>
              <a:t>Lipika Garg</a:t>
            </a:r>
            <a:endParaRPr>
              <a:solidFill>
                <a:schemeClr val="lt1"/>
              </a:solidFill>
              <a:latin typeface="Lato"/>
              <a:ea typeface="Lato"/>
              <a:cs typeface="Lato"/>
              <a:sym typeface="Lato"/>
            </a:endParaRPr>
          </a:p>
          <a:p>
            <a:pPr indent="0" lvl="0" marL="0" rtl="0" algn="r">
              <a:spcBef>
                <a:spcPts val="0"/>
              </a:spcBef>
              <a:spcAft>
                <a:spcPts val="0"/>
              </a:spcAft>
              <a:buNone/>
            </a:pPr>
            <a:r>
              <a:rPr lang="en">
                <a:solidFill>
                  <a:schemeClr val="lt1"/>
                </a:solidFill>
                <a:latin typeface="Lato"/>
                <a:ea typeface="Lato"/>
                <a:cs typeface="Lato"/>
                <a:sym typeface="Lato"/>
              </a:rPr>
              <a:t>Vishnu Ramadas</a:t>
            </a:r>
            <a:endParaRPr>
              <a:solidFill>
                <a:schemeClr val="lt1"/>
              </a:solidFill>
              <a:latin typeface="Lato"/>
              <a:ea typeface="Lato"/>
              <a:cs typeface="Lato"/>
              <a:sym typeface="Lato"/>
            </a:endParaRPr>
          </a:p>
          <a:p>
            <a:pPr indent="0" lvl="0" marL="0" rtl="0" algn="r">
              <a:spcBef>
                <a:spcPts val="0"/>
              </a:spcBef>
              <a:spcAft>
                <a:spcPts val="0"/>
              </a:spcAft>
              <a:buNone/>
            </a:pPr>
            <a:r>
              <a:rPr lang="en">
                <a:solidFill>
                  <a:schemeClr val="lt1"/>
                </a:solidFill>
                <a:latin typeface="Lato"/>
                <a:ea typeface="Lato"/>
                <a:cs typeface="Lato"/>
                <a:sym typeface="Lato"/>
              </a:rPr>
              <a:t>Rutwik Jain</a:t>
            </a:r>
            <a:endParaRPr>
              <a:solidFill>
                <a:schemeClr val="lt1"/>
              </a:solidFill>
              <a:latin typeface="Lato"/>
              <a:ea typeface="Lato"/>
              <a:cs typeface="Lato"/>
              <a:sym typeface="Lato"/>
            </a:endParaRPr>
          </a:p>
        </p:txBody>
      </p:sp>
      <p:pic>
        <p:nvPicPr>
          <p:cNvPr id="199" name="Google Shape;199;p39"/>
          <p:cNvPicPr preferRelativeResize="0"/>
          <p:nvPr/>
        </p:nvPicPr>
        <p:blipFill>
          <a:blip r:embed="rId3">
            <a:alphaModFix/>
          </a:blip>
          <a:stretch>
            <a:fillRect/>
          </a:stretch>
        </p:blipFill>
        <p:spPr>
          <a:xfrm>
            <a:off x="6181900" y="1359875"/>
            <a:ext cx="2289500" cy="2289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0" name="Shape 290"/>
        <p:cNvGrpSpPr/>
        <p:nvPr/>
      </p:nvGrpSpPr>
      <p:grpSpPr>
        <a:xfrm>
          <a:off x="0" y="0"/>
          <a:ext cx="0" cy="0"/>
          <a:chOff x="0" y="0"/>
          <a:chExt cx="0" cy="0"/>
        </a:xfrm>
      </p:grpSpPr>
      <p:sp>
        <p:nvSpPr>
          <p:cNvPr id="291" name="Google Shape;291;p48"/>
          <p:cNvSpPr txBox="1"/>
          <p:nvPr/>
        </p:nvSpPr>
        <p:spPr>
          <a:xfrm>
            <a:off x="242595" y="356475"/>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Valkyrie: Details and Shortcomings</a:t>
            </a:r>
            <a:endParaRPr sz="3000" strike="noStrike">
              <a:solidFill>
                <a:srgbClr val="202020"/>
              </a:solidFill>
              <a:latin typeface="Lato"/>
              <a:ea typeface="Lato"/>
              <a:cs typeface="Lato"/>
              <a:sym typeface="Lato"/>
            </a:endParaRPr>
          </a:p>
        </p:txBody>
      </p:sp>
      <p:sp>
        <p:nvSpPr>
          <p:cNvPr id="292" name="Google Shape;292;p48"/>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293" name="Google Shape;293;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294" name="Google Shape;294;p48"/>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TLB Prefetcher for Inter-CU Locality Exploitation </a:t>
            </a:r>
            <a:endParaRPr sz="1000">
              <a:solidFill>
                <a:schemeClr val="lt1"/>
              </a:solidFill>
              <a:latin typeface="Lato Light"/>
              <a:ea typeface="Lato Light"/>
              <a:cs typeface="Lato Light"/>
              <a:sym typeface="Lato Light"/>
            </a:endParaRPr>
          </a:p>
        </p:txBody>
      </p:sp>
      <p:sp>
        <p:nvSpPr>
          <p:cNvPr id="295" name="Google Shape;295;p48"/>
          <p:cNvSpPr txBox="1"/>
          <p:nvPr/>
        </p:nvSpPr>
        <p:spPr>
          <a:xfrm>
            <a:off x="371525" y="1421425"/>
            <a:ext cx="7688400" cy="3328500"/>
          </a:xfrm>
          <a:prstGeom prst="rect">
            <a:avLst/>
          </a:prstGeom>
          <a:noFill/>
          <a:ln>
            <a:noFill/>
          </a:ln>
        </p:spPr>
        <p:txBody>
          <a:bodyPr anchorCtr="0" anchor="t" bIns="34275" lIns="0" spcFirstLastPara="1" rIns="68575" wrap="square" tIns="34275">
            <a:noAutofit/>
          </a:bodyPr>
          <a:lstStyle/>
          <a:p>
            <a:pPr indent="-317500" lvl="0" marL="457200" rtl="0" algn="l">
              <a:spcBef>
                <a:spcPts val="0"/>
              </a:spcBef>
              <a:spcAft>
                <a:spcPts val="0"/>
              </a:spcAft>
              <a:buClr>
                <a:schemeClr val="dk1"/>
              </a:buClr>
              <a:buSzPts val="1400"/>
              <a:buFont typeface="Lato"/>
              <a:buChar char="❏"/>
            </a:pPr>
            <a:r>
              <a:rPr b="1" lang="en" sz="1800">
                <a:solidFill>
                  <a:schemeClr val="dk1"/>
                </a:solidFill>
                <a:latin typeface="Lato"/>
                <a:ea typeface="Lato"/>
                <a:cs typeface="Lato"/>
                <a:sym typeface="Lato"/>
              </a:rPr>
              <a:t>Prefetching + Probing: Destructive Interference</a:t>
            </a:r>
            <a:endParaRPr b="1" sz="1800">
              <a:solidFill>
                <a:schemeClr val="dk1"/>
              </a:solidFill>
              <a:latin typeface="Lato"/>
              <a:ea typeface="Lato"/>
              <a:cs typeface="Lato"/>
              <a:sym typeface="Lato"/>
            </a:endParaRPr>
          </a:p>
          <a:p>
            <a:pPr indent="-317500" lvl="1" marL="914400" rtl="0" algn="l">
              <a:spcBef>
                <a:spcPts val="0"/>
              </a:spcBef>
              <a:spcAft>
                <a:spcPts val="0"/>
              </a:spcAft>
              <a:buClr>
                <a:schemeClr val="dk1"/>
              </a:buClr>
              <a:buSzPts val="1400"/>
              <a:buFont typeface="Lato"/>
              <a:buChar char="❏"/>
            </a:pPr>
            <a:r>
              <a:rPr lang="en" sz="1800">
                <a:solidFill>
                  <a:schemeClr val="dk1"/>
                </a:solidFill>
                <a:latin typeface="Lato"/>
                <a:ea typeface="Lato"/>
                <a:cs typeface="Lato"/>
                <a:sym typeface="Lato"/>
              </a:rPr>
              <a:t>Entries evicted from TLB-X by prefetching mechanism could be potentially useful to other TLBs probing X vis interconnects. </a:t>
            </a:r>
            <a:endParaRPr sz="1800">
              <a:solidFill>
                <a:schemeClr val="dk1"/>
              </a:solidFill>
              <a:latin typeface="Lato"/>
              <a:ea typeface="Lato"/>
              <a:cs typeface="Lato"/>
              <a:sym typeface="Lato"/>
            </a:endParaRPr>
          </a:p>
          <a:p>
            <a:pPr indent="-317500" lvl="1" marL="914400" rtl="0" algn="l">
              <a:spcBef>
                <a:spcPts val="0"/>
              </a:spcBef>
              <a:spcAft>
                <a:spcPts val="0"/>
              </a:spcAft>
              <a:buClr>
                <a:schemeClr val="dk1"/>
              </a:buClr>
              <a:buSzPts val="1400"/>
              <a:buFont typeface="Lato"/>
              <a:buChar char="❏"/>
            </a:pPr>
            <a:r>
              <a:rPr lang="en" sz="1800">
                <a:solidFill>
                  <a:schemeClr val="dk1"/>
                </a:solidFill>
                <a:latin typeface="Lato"/>
                <a:ea typeface="Lato"/>
                <a:cs typeface="Lato"/>
                <a:sym typeface="Lato"/>
              </a:rPr>
              <a:t>Valkyrie proposes using separate victim buffers or prefetch buffers, at the cost of area and power overheads. This also adds complexity to L1-TLB lookup (parallel lookup with buffer required )</a:t>
            </a:r>
            <a:endParaRPr sz="1800">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b="1" lang="en" sz="1800">
                <a:solidFill>
                  <a:schemeClr val="dk1"/>
                </a:solidFill>
                <a:latin typeface="Lato"/>
                <a:ea typeface="Lato"/>
                <a:cs typeface="Lato"/>
                <a:sym typeface="Lato"/>
              </a:rPr>
              <a:t>Sensitivity to TLB sizes</a:t>
            </a:r>
            <a:endParaRPr b="1" sz="1800">
              <a:solidFill>
                <a:schemeClr val="dk1"/>
              </a:solidFill>
              <a:latin typeface="Lato"/>
              <a:ea typeface="Lato"/>
              <a:cs typeface="Lato"/>
              <a:sym typeface="Lato"/>
            </a:endParaRPr>
          </a:p>
          <a:p>
            <a:pPr indent="-317500" lvl="1" marL="914400" rtl="0" algn="l">
              <a:spcBef>
                <a:spcPts val="0"/>
              </a:spcBef>
              <a:spcAft>
                <a:spcPts val="0"/>
              </a:spcAft>
              <a:buClr>
                <a:schemeClr val="dk1"/>
              </a:buClr>
              <a:buSzPts val="1400"/>
              <a:buFont typeface="Lato"/>
              <a:buChar char="❏"/>
            </a:pPr>
            <a:r>
              <a:rPr lang="en" sz="1800">
                <a:solidFill>
                  <a:schemeClr val="dk1"/>
                </a:solidFill>
                <a:latin typeface="Lato"/>
                <a:ea typeface="Lato"/>
                <a:cs typeface="Lato"/>
                <a:sym typeface="Lato"/>
              </a:rPr>
              <a:t>Valkyrie evaluated with 128- and 64-entry L1-TLBs (all their benchmarks had large memory footprints allowing for reuse)</a:t>
            </a:r>
            <a:endParaRPr sz="1800">
              <a:solidFill>
                <a:schemeClr val="dk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9"/>
          <p:cNvSpPr txBox="1"/>
          <p:nvPr/>
        </p:nvSpPr>
        <p:spPr>
          <a:xfrm>
            <a:off x="371520" y="342900"/>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Outline</a:t>
            </a:r>
            <a:endParaRPr sz="3000" strike="noStrike">
              <a:solidFill>
                <a:srgbClr val="202020"/>
              </a:solidFill>
              <a:latin typeface="Lato"/>
              <a:ea typeface="Lato"/>
              <a:cs typeface="Lato"/>
              <a:sym typeface="Lato"/>
            </a:endParaRPr>
          </a:p>
        </p:txBody>
      </p:sp>
      <p:sp>
        <p:nvSpPr>
          <p:cNvPr id="301" name="Google Shape;301;p49"/>
          <p:cNvSpPr txBox="1"/>
          <p:nvPr/>
        </p:nvSpPr>
        <p:spPr>
          <a:xfrm>
            <a:off x="371535" y="1421428"/>
            <a:ext cx="7257900" cy="3334200"/>
          </a:xfrm>
          <a:prstGeom prst="rect">
            <a:avLst/>
          </a:prstGeom>
          <a:noFill/>
          <a:ln>
            <a:noFill/>
          </a:ln>
        </p:spPr>
        <p:txBody>
          <a:bodyPr anchorCtr="0" anchor="t" bIns="34275" lIns="0" spcFirstLastPara="1" rIns="68575" wrap="square" tIns="34275">
            <a:noAutofit/>
          </a:bodyPr>
          <a:lstStyle/>
          <a:p>
            <a:pPr indent="-317500" lvl="0" marL="4572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Introduction</a:t>
            </a:r>
            <a:endParaRPr sz="1800">
              <a:solidFill>
                <a:srgbClr val="585858"/>
              </a:solidFill>
              <a:latin typeface="Lato Light"/>
              <a:ea typeface="Lato Light"/>
              <a:cs typeface="Lato Light"/>
              <a:sym typeface="Lato Light"/>
            </a:endParaRPr>
          </a:p>
          <a:p>
            <a:pPr indent="-317500" lvl="1" marL="9144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Virtual Memory in GPUs</a:t>
            </a:r>
            <a:endParaRPr sz="1800">
              <a:solidFill>
                <a:srgbClr val="585858"/>
              </a:solidFill>
              <a:latin typeface="Lato Light"/>
              <a:ea typeface="Lato Light"/>
              <a:cs typeface="Lato Light"/>
              <a:sym typeface="Lato Light"/>
            </a:endParaRPr>
          </a:p>
          <a:p>
            <a:pPr indent="-317500" lvl="0" marL="4572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Motivation and Background</a:t>
            </a:r>
            <a:endParaRPr sz="1800">
              <a:solidFill>
                <a:srgbClr val="585858"/>
              </a:solidFill>
              <a:latin typeface="Lato Light"/>
              <a:ea typeface="Lato Light"/>
              <a:cs typeface="Lato Light"/>
              <a:sym typeface="Lato Light"/>
            </a:endParaRPr>
          </a:p>
          <a:p>
            <a:pPr indent="-317500" lvl="1" marL="9144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Valkyrie: Exploiting Inter-TLB locality</a:t>
            </a:r>
            <a:endParaRPr sz="1800">
              <a:latin typeface="Lato Light"/>
              <a:ea typeface="Lato Light"/>
              <a:cs typeface="Lato Light"/>
              <a:sym typeface="Lato Light"/>
            </a:endParaRPr>
          </a:p>
          <a:p>
            <a:pPr indent="-317500" lvl="0" marL="457200" marR="0" rtl="0" algn="l">
              <a:spcBef>
                <a:spcPts val="0"/>
              </a:spcBef>
              <a:spcAft>
                <a:spcPts val="0"/>
              </a:spcAft>
              <a:buClr>
                <a:schemeClr val="dk1"/>
              </a:buClr>
              <a:buSzPts val="1400"/>
              <a:buFont typeface="Lato"/>
              <a:buChar char="❏"/>
            </a:pPr>
            <a:r>
              <a:rPr b="1" lang="en" sz="1800">
                <a:solidFill>
                  <a:schemeClr val="dk1"/>
                </a:solidFill>
                <a:latin typeface="Lato"/>
                <a:ea typeface="Lato"/>
                <a:cs typeface="Lato"/>
                <a:sym typeface="Lato"/>
              </a:rPr>
              <a:t>Methodology</a:t>
            </a:r>
            <a:endParaRPr b="1" sz="1800">
              <a:solidFill>
                <a:schemeClr val="dk1"/>
              </a:solidFill>
              <a:latin typeface="Lato"/>
              <a:ea typeface="Lato"/>
              <a:cs typeface="Lato"/>
              <a:sym typeface="Lato"/>
            </a:endParaRPr>
          </a:p>
          <a:p>
            <a:pPr indent="-317500" lvl="0" marL="4572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Results</a:t>
            </a:r>
            <a:endParaRPr sz="1800">
              <a:solidFill>
                <a:srgbClr val="585858"/>
              </a:solidFill>
              <a:latin typeface="Lato Light"/>
              <a:ea typeface="Lato Light"/>
              <a:cs typeface="Lato Light"/>
              <a:sym typeface="Lato Light"/>
            </a:endParaRPr>
          </a:p>
          <a:p>
            <a:pPr indent="-317500" lvl="0" marL="45720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Summary and Project Learnings</a:t>
            </a:r>
            <a:endParaRPr sz="1800">
              <a:solidFill>
                <a:srgbClr val="585858"/>
              </a:solidFill>
              <a:latin typeface="Lato Light"/>
              <a:ea typeface="Lato Light"/>
              <a:cs typeface="Lato Light"/>
              <a:sym typeface="Lato Light"/>
            </a:endParaRPr>
          </a:p>
          <a:p>
            <a:pPr indent="0" lvl="0" marL="0" marR="0" rtl="0" algn="l">
              <a:spcBef>
                <a:spcPts val="0"/>
              </a:spcBef>
              <a:spcAft>
                <a:spcPts val="0"/>
              </a:spcAft>
              <a:buNone/>
            </a:pPr>
            <a:r>
              <a:t/>
            </a:r>
            <a:endParaRPr sz="1800">
              <a:solidFill>
                <a:srgbClr val="585858"/>
              </a:solidFill>
              <a:latin typeface="Lato Light"/>
              <a:ea typeface="Lato Light"/>
              <a:cs typeface="Lato Light"/>
              <a:sym typeface="Lato Light"/>
            </a:endParaRPr>
          </a:p>
          <a:p>
            <a:pPr indent="0" lvl="0" marL="0" marR="0" rtl="0" algn="l">
              <a:spcBef>
                <a:spcPts val="0"/>
              </a:spcBef>
              <a:spcAft>
                <a:spcPts val="0"/>
              </a:spcAft>
              <a:buNone/>
            </a:pPr>
            <a:r>
              <a:t/>
            </a:r>
            <a:endParaRPr sz="1800">
              <a:solidFill>
                <a:srgbClr val="202020"/>
              </a:solidFill>
              <a:latin typeface="Lato Light"/>
              <a:ea typeface="Lato Light"/>
              <a:cs typeface="Lato Light"/>
              <a:sym typeface="Lato Light"/>
            </a:endParaRPr>
          </a:p>
        </p:txBody>
      </p:sp>
      <p:sp>
        <p:nvSpPr>
          <p:cNvPr id="302" name="Google Shape;302;p49"/>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endParaRPr sz="1000">
              <a:solidFill>
                <a:schemeClr val="lt1"/>
              </a:solidFill>
              <a:latin typeface="Lato Light"/>
              <a:ea typeface="Lato Light"/>
              <a:cs typeface="Lato Light"/>
              <a:sym typeface="Lato Light"/>
            </a:endParaRPr>
          </a:p>
        </p:txBody>
      </p:sp>
      <p:sp>
        <p:nvSpPr>
          <p:cNvPr id="303" name="Google Shape;303;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0"/>
          <p:cNvSpPr txBox="1"/>
          <p:nvPr/>
        </p:nvSpPr>
        <p:spPr>
          <a:xfrm>
            <a:off x="242595" y="356475"/>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Methodology</a:t>
            </a:r>
            <a:endParaRPr sz="3000" strike="noStrike">
              <a:solidFill>
                <a:srgbClr val="202020"/>
              </a:solidFill>
              <a:latin typeface="Lato"/>
              <a:ea typeface="Lato"/>
              <a:cs typeface="Lato"/>
              <a:sym typeface="Lato"/>
            </a:endParaRPr>
          </a:p>
        </p:txBody>
      </p:sp>
      <p:sp>
        <p:nvSpPr>
          <p:cNvPr id="309" name="Google Shape;309;p50"/>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310" name="Google Shape;310;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311" name="Google Shape;311;p50"/>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endParaRPr sz="1000">
              <a:solidFill>
                <a:schemeClr val="lt1"/>
              </a:solidFill>
              <a:latin typeface="Lato Light"/>
              <a:ea typeface="Lato Light"/>
              <a:cs typeface="Lato Light"/>
              <a:sym typeface="Lato Light"/>
            </a:endParaRPr>
          </a:p>
        </p:txBody>
      </p:sp>
      <p:sp>
        <p:nvSpPr>
          <p:cNvPr id="312" name="Google Shape;312;p50"/>
          <p:cNvSpPr txBox="1"/>
          <p:nvPr/>
        </p:nvSpPr>
        <p:spPr>
          <a:xfrm>
            <a:off x="475000" y="1614975"/>
            <a:ext cx="7301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13" name="Google Shape;313;p50"/>
          <p:cNvSpPr txBox="1"/>
          <p:nvPr/>
        </p:nvSpPr>
        <p:spPr>
          <a:xfrm>
            <a:off x="371525" y="1421425"/>
            <a:ext cx="8185200" cy="3093300"/>
          </a:xfrm>
          <a:prstGeom prst="rect">
            <a:avLst/>
          </a:prstGeom>
          <a:noFill/>
          <a:ln>
            <a:noFill/>
          </a:ln>
        </p:spPr>
        <p:txBody>
          <a:bodyPr anchorCtr="0" anchor="t" bIns="34275" lIns="0" spcFirstLastPara="1" rIns="68575" wrap="square" tIns="34275">
            <a:noAutofit/>
          </a:bodyPr>
          <a:lstStyle/>
          <a:p>
            <a:pPr indent="0" lvl="0" marL="0" marR="0" rtl="0" algn="l">
              <a:spcBef>
                <a:spcPts val="0"/>
              </a:spcBef>
              <a:spcAft>
                <a:spcPts val="0"/>
              </a:spcAft>
              <a:buNone/>
            </a:pPr>
            <a:r>
              <a:t/>
            </a:r>
            <a:endParaRPr b="1" sz="1800">
              <a:latin typeface="Lato"/>
              <a:ea typeface="Lato"/>
              <a:cs typeface="Lato"/>
              <a:sym typeface="Lato"/>
            </a:endParaRPr>
          </a:p>
          <a:p>
            <a:pPr indent="-342900" lvl="0" marL="457200" marR="0" rtl="0" algn="l">
              <a:spcBef>
                <a:spcPts val="0"/>
              </a:spcBef>
              <a:spcAft>
                <a:spcPts val="0"/>
              </a:spcAft>
              <a:buClr>
                <a:srgbClr val="C5050C"/>
              </a:buClr>
              <a:buSzPts val="1800"/>
              <a:buFont typeface="Lato"/>
              <a:buChar char="❏"/>
            </a:pPr>
            <a:r>
              <a:rPr lang="en" sz="1800">
                <a:latin typeface="Lato"/>
                <a:ea typeface="Lato"/>
                <a:cs typeface="Lato"/>
                <a:sym typeface="Lato"/>
              </a:rPr>
              <a:t>The Valkyrie paper was evaluated using MGPUSim (written in Go)</a:t>
            </a:r>
            <a:endParaRPr sz="1800">
              <a:latin typeface="Lato"/>
              <a:ea typeface="Lato"/>
              <a:cs typeface="Lato"/>
              <a:sym typeface="Lato"/>
            </a:endParaRPr>
          </a:p>
          <a:p>
            <a:pPr indent="-342900" lvl="0" marL="457200" marR="0" rtl="0" algn="l">
              <a:spcBef>
                <a:spcPts val="0"/>
              </a:spcBef>
              <a:spcAft>
                <a:spcPts val="0"/>
              </a:spcAft>
              <a:buClr>
                <a:srgbClr val="C5050C"/>
              </a:buClr>
              <a:buSzPts val="1800"/>
              <a:buFont typeface="Lato"/>
              <a:buChar char="❏"/>
            </a:pPr>
            <a:r>
              <a:rPr lang="en" sz="1800">
                <a:latin typeface="Lato"/>
                <a:ea typeface="Lato"/>
                <a:cs typeface="Lato"/>
                <a:sym typeface="Lato"/>
              </a:rPr>
              <a:t>PICLE uses gem5 instead</a:t>
            </a:r>
            <a:endParaRPr sz="1800">
              <a:latin typeface="Lato"/>
              <a:ea typeface="Lato"/>
              <a:cs typeface="Lato"/>
              <a:sym typeface="Lato"/>
            </a:endParaRPr>
          </a:p>
          <a:p>
            <a:pPr indent="-342900" lvl="1" marL="914400" marR="0" rtl="0" algn="l">
              <a:spcBef>
                <a:spcPts val="0"/>
              </a:spcBef>
              <a:spcAft>
                <a:spcPts val="0"/>
              </a:spcAft>
              <a:buClr>
                <a:srgbClr val="C5050C"/>
              </a:buClr>
              <a:buSzPts val="1800"/>
              <a:buFont typeface="Lato"/>
              <a:buChar char="❏"/>
            </a:pPr>
            <a:r>
              <a:rPr lang="en" sz="1800">
                <a:latin typeface="Lato"/>
                <a:ea typeface="Lato"/>
                <a:cs typeface="Lato"/>
                <a:sym typeface="Lato"/>
              </a:rPr>
              <a:t>Gem5 is an event driven simulation methodology that contains GPU models which implement AMD’s GCN3 ISA.</a:t>
            </a:r>
            <a:endParaRPr sz="1800">
              <a:latin typeface="Lato"/>
              <a:ea typeface="Lato"/>
              <a:cs typeface="Lato"/>
              <a:sym typeface="Lato"/>
            </a:endParaRPr>
          </a:p>
          <a:p>
            <a:pPr indent="-342900" lvl="0" marL="457200" marR="0" rtl="0" algn="l">
              <a:spcBef>
                <a:spcPts val="0"/>
              </a:spcBef>
              <a:spcAft>
                <a:spcPts val="0"/>
              </a:spcAft>
              <a:buClr>
                <a:srgbClr val="C5050C"/>
              </a:buClr>
              <a:buSzPts val="1800"/>
              <a:buFont typeface="Lato"/>
              <a:buChar char="❏"/>
            </a:pPr>
            <a:r>
              <a:rPr lang="en" sz="1800">
                <a:solidFill>
                  <a:schemeClr val="dk1"/>
                </a:solidFill>
                <a:latin typeface="Lato"/>
                <a:ea typeface="Lato"/>
                <a:cs typeface="Lato"/>
                <a:sym typeface="Lato"/>
              </a:rPr>
              <a:t>Understand the gem5 Memory Management Unit (MMU). </a:t>
            </a:r>
            <a:endParaRPr sz="1800">
              <a:solidFill>
                <a:schemeClr val="dk1"/>
              </a:solidFill>
              <a:latin typeface="Lato"/>
              <a:ea typeface="Lato"/>
              <a:cs typeface="Lato"/>
              <a:sym typeface="Lato"/>
            </a:endParaRPr>
          </a:p>
          <a:p>
            <a:pPr indent="0" lvl="0" marL="0" marR="0" rtl="0" algn="l">
              <a:spcBef>
                <a:spcPts val="0"/>
              </a:spcBef>
              <a:spcAft>
                <a:spcPts val="0"/>
              </a:spcAft>
              <a:buNone/>
            </a:pPr>
            <a:r>
              <a:t/>
            </a:r>
            <a:endParaRPr sz="1800">
              <a:latin typeface="Lato"/>
              <a:ea typeface="Lato"/>
              <a:cs typeface="Lato"/>
              <a:sym typeface="Lato"/>
            </a:endParaRPr>
          </a:p>
          <a:p>
            <a:pPr indent="0" lvl="0" marL="0" marR="0" rtl="0" algn="l">
              <a:spcBef>
                <a:spcPts val="0"/>
              </a:spcBef>
              <a:spcAft>
                <a:spcPts val="0"/>
              </a:spcAft>
              <a:buNone/>
            </a:pPr>
            <a:r>
              <a:t/>
            </a:r>
            <a:endParaRPr sz="1800">
              <a:solidFill>
                <a:srgbClr val="202020"/>
              </a:solidFill>
              <a:latin typeface="Lato Light"/>
              <a:ea typeface="Lato Light"/>
              <a:cs typeface="Lato Light"/>
              <a:sym typeface="Lato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cxnSp>
        <p:nvCxnSpPr>
          <p:cNvPr id="318" name="Google Shape;318;p51"/>
          <p:cNvCxnSpPr>
            <a:endCxn id="319" idx="0"/>
          </p:cNvCxnSpPr>
          <p:nvPr/>
        </p:nvCxnSpPr>
        <p:spPr>
          <a:xfrm>
            <a:off x="4315425" y="1376389"/>
            <a:ext cx="3714300" cy="537900"/>
          </a:xfrm>
          <a:prstGeom prst="bentConnector2">
            <a:avLst/>
          </a:prstGeom>
          <a:noFill/>
          <a:ln cap="flat" cmpd="sng" w="9525">
            <a:solidFill>
              <a:srgbClr val="C2C2C2"/>
            </a:solidFill>
            <a:prstDash val="solid"/>
            <a:miter lim="8000"/>
            <a:headEnd len="sm" w="sm" type="none"/>
            <a:tailEnd len="sm" w="sm" type="none"/>
          </a:ln>
        </p:spPr>
      </p:cxnSp>
      <p:cxnSp>
        <p:nvCxnSpPr>
          <p:cNvPr id="320" name="Google Shape;320;p51"/>
          <p:cNvCxnSpPr>
            <a:stCxn id="321" idx="0"/>
            <a:endCxn id="322" idx="2"/>
          </p:cNvCxnSpPr>
          <p:nvPr/>
        </p:nvCxnSpPr>
        <p:spPr>
          <a:xfrm rot="-5400000">
            <a:off x="2245050" y="-450999"/>
            <a:ext cx="1089600" cy="3641400"/>
          </a:xfrm>
          <a:prstGeom prst="bentConnector3">
            <a:avLst>
              <a:gd fmla="val 50001" name="adj1"/>
            </a:avLst>
          </a:prstGeom>
          <a:noFill/>
          <a:ln cap="flat" cmpd="sng" w="9525">
            <a:solidFill>
              <a:srgbClr val="C2C2C2"/>
            </a:solidFill>
            <a:prstDash val="solid"/>
            <a:miter lim="8000"/>
            <a:headEnd len="sm" w="sm" type="none"/>
            <a:tailEnd len="sm" w="sm" type="none"/>
          </a:ln>
        </p:spPr>
      </p:cxnSp>
      <p:grpSp>
        <p:nvGrpSpPr>
          <p:cNvPr id="323" name="Google Shape;323;p51"/>
          <p:cNvGrpSpPr/>
          <p:nvPr/>
        </p:nvGrpSpPr>
        <p:grpSpPr>
          <a:xfrm>
            <a:off x="7260675" y="1914289"/>
            <a:ext cx="1538100" cy="442513"/>
            <a:chOff x="5573250" y="2350450"/>
            <a:chExt cx="1538100" cy="442513"/>
          </a:xfrm>
        </p:grpSpPr>
        <p:sp>
          <p:nvSpPr>
            <p:cNvPr id="324" name="Google Shape;324;p51"/>
            <p:cNvSpPr txBox="1"/>
            <p:nvPr/>
          </p:nvSpPr>
          <p:spPr>
            <a:xfrm>
              <a:off x="5573250" y="2350463"/>
              <a:ext cx="1538100" cy="442500"/>
            </a:xfrm>
            <a:prstGeom prst="rect">
              <a:avLst/>
            </a:prstGeom>
            <a:solidFill>
              <a:srgbClr val="FF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TLBSideRequestPort</a:t>
              </a:r>
              <a:endParaRPr sz="1000">
                <a:solidFill>
                  <a:srgbClr val="FFFFFF"/>
                </a:solidFill>
                <a:latin typeface="Lato"/>
                <a:ea typeface="Lato"/>
                <a:cs typeface="Lato"/>
                <a:sym typeface="Lato"/>
              </a:endParaRPr>
            </a:p>
          </p:txBody>
        </p:sp>
        <p:sp>
          <p:nvSpPr>
            <p:cNvPr id="319" name="Google Shape;319;p51"/>
            <p:cNvSpPr/>
            <p:nvPr/>
          </p:nvSpPr>
          <p:spPr>
            <a:xfrm>
              <a:off x="5573250" y="2350450"/>
              <a:ext cx="1538100" cy="52800"/>
            </a:xfrm>
            <a:prstGeom prst="rect">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25" name="Google Shape;325;p51"/>
          <p:cNvCxnSpPr>
            <a:stCxn id="326" idx="0"/>
          </p:cNvCxnSpPr>
          <p:nvPr/>
        </p:nvCxnSpPr>
        <p:spPr>
          <a:xfrm rot="10800000">
            <a:off x="4233150" y="1376914"/>
            <a:ext cx="0" cy="537600"/>
          </a:xfrm>
          <a:prstGeom prst="straightConnector1">
            <a:avLst/>
          </a:prstGeom>
          <a:noFill/>
          <a:ln cap="flat" cmpd="sng" w="9525">
            <a:solidFill>
              <a:srgbClr val="D9D9D9"/>
            </a:solidFill>
            <a:prstDash val="solid"/>
            <a:round/>
            <a:headEnd len="med" w="med" type="none"/>
            <a:tailEnd len="med" w="med" type="none"/>
          </a:ln>
        </p:spPr>
      </p:cxnSp>
      <p:sp>
        <p:nvSpPr>
          <p:cNvPr id="327" name="Google Shape;327;p51"/>
          <p:cNvSpPr txBox="1"/>
          <p:nvPr/>
        </p:nvSpPr>
        <p:spPr>
          <a:xfrm>
            <a:off x="1581950" y="1129300"/>
            <a:ext cx="1914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Lato"/>
                <a:ea typeface="Lato"/>
                <a:cs typeface="Lato"/>
                <a:sym typeface="Lato"/>
              </a:rPr>
              <a:t>Functions</a:t>
            </a:r>
            <a:endParaRPr sz="1000">
              <a:latin typeface="Lato"/>
              <a:ea typeface="Lato"/>
              <a:cs typeface="Lato"/>
              <a:sym typeface="Lato"/>
            </a:endParaRPr>
          </a:p>
        </p:txBody>
      </p:sp>
      <p:sp>
        <p:nvSpPr>
          <p:cNvPr id="328" name="Google Shape;328;p51"/>
          <p:cNvSpPr txBox="1"/>
          <p:nvPr/>
        </p:nvSpPr>
        <p:spPr>
          <a:xfrm>
            <a:off x="6409275" y="1129300"/>
            <a:ext cx="1325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Lato"/>
                <a:ea typeface="Lato"/>
                <a:cs typeface="Lato"/>
                <a:sym typeface="Lato"/>
              </a:rPr>
              <a:t>Sub Classes</a:t>
            </a:r>
            <a:endParaRPr sz="1000">
              <a:latin typeface="Lato"/>
              <a:ea typeface="Lato"/>
              <a:cs typeface="Lato"/>
              <a:sym typeface="Lato"/>
            </a:endParaRPr>
          </a:p>
        </p:txBody>
      </p:sp>
      <p:grpSp>
        <p:nvGrpSpPr>
          <p:cNvPr id="329" name="Google Shape;329;p51"/>
          <p:cNvGrpSpPr/>
          <p:nvPr/>
        </p:nvGrpSpPr>
        <p:grpSpPr>
          <a:xfrm>
            <a:off x="5574925" y="1914289"/>
            <a:ext cx="1538100" cy="442513"/>
            <a:chOff x="5573250" y="2350450"/>
            <a:chExt cx="1538100" cy="442513"/>
          </a:xfrm>
        </p:grpSpPr>
        <p:sp>
          <p:nvSpPr>
            <p:cNvPr id="330" name="Google Shape;330;p51"/>
            <p:cNvSpPr txBox="1"/>
            <p:nvPr/>
          </p:nvSpPr>
          <p:spPr>
            <a:xfrm>
              <a:off x="5573250" y="2350463"/>
              <a:ext cx="1538100" cy="442500"/>
            </a:xfrm>
            <a:prstGeom prst="rect">
              <a:avLst/>
            </a:prstGeom>
            <a:solidFill>
              <a:srgbClr val="FF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LDTEntry</a:t>
              </a:r>
              <a:endParaRPr sz="1000">
                <a:solidFill>
                  <a:srgbClr val="FFFFFF"/>
                </a:solidFill>
                <a:latin typeface="Lato"/>
                <a:ea typeface="Lato"/>
                <a:cs typeface="Lato"/>
                <a:sym typeface="Lato"/>
              </a:endParaRPr>
            </a:p>
          </p:txBody>
        </p:sp>
        <p:sp>
          <p:nvSpPr>
            <p:cNvPr id="331" name="Google Shape;331;p51"/>
            <p:cNvSpPr/>
            <p:nvPr/>
          </p:nvSpPr>
          <p:spPr>
            <a:xfrm>
              <a:off x="5573250" y="2350450"/>
              <a:ext cx="1538100" cy="52800"/>
            </a:xfrm>
            <a:prstGeom prst="rect">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Light"/>
                <a:ea typeface="Lato Light"/>
                <a:cs typeface="Lato Light"/>
                <a:sym typeface="Lato Light"/>
              </a:endParaRPr>
            </a:p>
          </p:txBody>
        </p:sp>
      </p:grpSp>
      <p:grpSp>
        <p:nvGrpSpPr>
          <p:cNvPr id="332" name="Google Shape;332;p51"/>
          <p:cNvGrpSpPr/>
          <p:nvPr/>
        </p:nvGrpSpPr>
        <p:grpSpPr>
          <a:xfrm>
            <a:off x="3841475" y="382389"/>
            <a:ext cx="1538100" cy="442500"/>
            <a:chOff x="3802950" y="1145950"/>
            <a:chExt cx="1538100" cy="442500"/>
          </a:xfrm>
        </p:grpSpPr>
        <p:sp>
          <p:nvSpPr>
            <p:cNvPr id="322" name="Google Shape;322;p51"/>
            <p:cNvSpPr txBox="1"/>
            <p:nvPr/>
          </p:nvSpPr>
          <p:spPr>
            <a:xfrm>
              <a:off x="3802950" y="1145950"/>
              <a:ext cx="1538100" cy="442500"/>
            </a:xfrm>
            <a:prstGeom prst="rect">
              <a:avLst/>
            </a:prstGeom>
            <a:solidFill>
              <a:srgbClr val="660000"/>
            </a:solidFill>
            <a:ln cap="flat" cmpd="sng" w="19050">
              <a:solidFill>
                <a:srgbClr val="155B5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LDT (ClockedObject)</a:t>
              </a:r>
              <a:endParaRPr sz="1000">
                <a:solidFill>
                  <a:srgbClr val="FFFFFF"/>
                </a:solidFill>
                <a:latin typeface="Lato"/>
                <a:ea typeface="Lato"/>
                <a:cs typeface="Lato"/>
                <a:sym typeface="Lato"/>
              </a:endParaRPr>
            </a:p>
          </p:txBody>
        </p:sp>
        <p:sp>
          <p:nvSpPr>
            <p:cNvPr id="333" name="Google Shape;333;p51"/>
            <p:cNvSpPr/>
            <p:nvPr/>
          </p:nvSpPr>
          <p:spPr>
            <a:xfrm>
              <a:off x="3802950" y="1145950"/>
              <a:ext cx="1538100" cy="52800"/>
            </a:xfrm>
            <a:prstGeom prst="rect">
              <a:avLst/>
            </a:prstGeom>
            <a:solidFill>
              <a:srgbClr val="66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51"/>
          <p:cNvGrpSpPr/>
          <p:nvPr/>
        </p:nvGrpSpPr>
        <p:grpSpPr>
          <a:xfrm>
            <a:off x="200100" y="1914501"/>
            <a:ext cx="1538100" cy="442500"/>
            <a:chOff x="256250" y="2350488"/>
            <a:chExt cx="1538100" cy="442500"/>
          </a:xfrm>
        </p:grpSpPr>
        <p:sp>
          <p:nvSpPr>
            <p:cNvPr id="321" name="Google Shape;321;p51"/>
            <p:cNvSpPr txBox="1"/>
            <p:nvPr/>
          </p:nvSpPr>
          <p:spPr>
            <a:xfrm>
              <a:off x="256250" y="2350488"/>
              <a:ext cx="1538100" cy="442500"/>
            </a:xfrm>
            <a:prstGeom prst="rect">
              <a:avLst/>
            </a:prstGeom>
            <a:solidFill>
              <a:srgbClr val="99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update()</a:t>
              </a:r>
              <a:endParaRPr sz="1000">
                <a:solidFill>
                  <a:srgbClr val="FFFFFF"/>
                </a:solidFill>
                <a:latin typeface="Lato"/>
                <a:ea typeface="Lato"/>
                <a:cs typeface="Lato"/>
                <a:sym typeface="Lato"/>
              </a:endParaRPr>
            </a:p>
          </p:txBody>
        </p:sp>
        <p:sp>
          <p:nvSpPr>
            <p:cNvPr id="335" name="Google Shape;335;p51"/>
            <p:cNvSpPr/>
            <p:nvPr/>
          </p:nvSpPr>
          <p:spPr>
            <a:xfrm>
              <a:off x="256250" y="2350500"/>
              <a:ext cx="1538100" cy="52800"/>
            </a:xfrm>
            <a:prstGeom prst="rect">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 name="Google Shape;336;p51"/>
          <p:cNvGrpSpPr/>
          <p:nvPr/>
        </p:nvGrpSpPr>
        <p:grpSpPr>
          <a:xfrm>
            <a:off x="1832100" y="1914301"/>
            <a:ext cx="1538100" cy="442500"/>
            <a:chOff x="256250" y="2350488"/>
            <a:chExt cx="1538100" cy="442500"/>
          </a:xfrm>
        </p:grpSpPr>
        <p:sp>
          <p:nvSpPr>
            <p:cNvPr id="337" name="Google Shape;337;p51"/>
            <p:cNvSpPr txBox="1"/>
            <p:nvPr/>
          </p:nvSpPr>
          <p:spPr>
            <a:xfrm>
              <a:off x="256250" y="2350488"/>
              <a:ext cx="1538100" cy="442500"/>
            </a:xfrm>
            <a:prstGeom prst="rect">
              <a:avLst/>
            </a:prstGeom>
            <a:solidFill>
              <a:srgbClr val="99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lookup()</a:t>
              </a:r>
              <a:endParaRPr sz="1000">
                <a:solidFill>
                  <a:srgbClr val="FFFFFF"/>
                </a:solidFill>
                <a:latin typeface="Lato"/>
                <a:ea typeface="Lato"/>
                <a:cs typeface="Lato"/>
                <a:sym typeface="Lato"/>
              </a:endParaRPr>
            </a:p>
          </p:txBody>
        </p:sp>
        <p:sp>
          <p:nvSpPr>
            <p:cNvPr id="338" name="Google Shape;338;p51"/>
            <p:cNvSpPr/>
            <p:nvPr/>
          </p:nvSpPr>
          <p:spPr>
            <a:xfrm>
              <a:off x="256250" y="2350500"/>
              <a:ext cx="1538100" cy="52800"/>
            </a:xfrm>
            <a:prstGeom prst="rect">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grpSp>
      <p:grpSp>
        <p:nvGrpSpPr>
          <p:cNvPr id="339" name="Google Shape;339;p51"/>
          <p:cNvGrpSpPr/>
          <p:nvPr/>
        </p:nvGrpSpPr>
        <p:grpSpPr>
          <a:xfrm>
            <a:off x="3464100" y="1914501"/>
            <a:ext cx="1538100" cy="442500"/>
            <a:chOff x="256250" y="2350488"/>
            <a:chExt cx="1538100" cy="442500"/>
          </a:xfrm>
        </p:grpSpPr>
        <p:sp>
          <p:nvSpPr>
            <p:cNvPr id="340" name="Google Shape;340;p51"/>
            <p:cNvSpPr txBox="1"/>
            <p:nvPr/>
          </p:nvSpPr>
          <p:spPr>
            <a:xfrm>
              <a:off x="256250" y="2350488"/>
              <a:ext cx="1538100" cy="442500"/>
            </a:xfrm>
            <a:prstGeom prst="rect">
              <a:avLst/>
            </a:prstGeom>
            <a:solidFill>
              <a:srgbClr val="99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process()</a:t>
              </a:r>
              <a:endParaRPr sz="1000">
                <a:solidFill>
                  <a:srgbClr val="FFFFFF"/>
                </a:solidFill>
                <a:latin typeface="Lato"/>
                <a:ea typeface="Lato"/>
                <a:cs typeface="Lato"/>
                <a:sym typeface="Lato"/>
              </a:endParaRPr>
            </a:p>
          </p:txBody>
        </p:sp>
        <p:sp>
          <p:nvSpPr>
            <p:cNvPr id="326" name="Google Shape;326;p51"/>
            <p:cNvSpPr/>
            <p:nvPr/>
          </p:nvSpPr>
          <p:spPr>
            <a:xfrm>
              <a:off x="256250" y="2350500"/>
              <a:ext cx="1538100" cy="52800"/>
            </a:xfrm>
            <a:prstGeom prst="rect">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grpSp>
      <p:cxnSp>
        <p:nvCxnSpPr>
          <p:cNvPr id="341" name="Google Shape;341;p51"/>
          <p:cNvCxnSpPr>
            <a:stCxn id="331" idx="0"/>
          </p:cNvCxnSpPr>
          <p:nvPr/>
        </p:nvCxnSpPr>
        <p:spPr>
          <a:xfrm rot="10800000">
            <a:off x="6343975" y="1369489"/>
            <a:ext cx="0" cy="544800"/>
          </a:xfrm>
          <a:prstGeom prst="straightConnector1">
            <a:avLst/>
          </a:prstGeom>
          <a:noFill/>
          <a:ln cap="flat" cmpd="sng" w="9525">
            <a:solidFill>
              <a:srgbClr val="CCCCCC"/>
            </a:solidFill>
            <a:prstDash val="solid"/>
            <a:round/>
            <a:headEnd len="med" w="med" type="none"/>
            <a:tailEnd len="med" w="med" type="none"/>
          </a:ln>
        </p:spPr>
      </p:cxnSp>
      <p:cxnSp>
        <p:nvCxnSpPr>
          <p:cNvPr id="342" name="Google Shape;342;p51"/>
          <p:cNvCxnSpPr/>
          <p:nvPr/>
        </p:nvCxnSpPr>
        <p:spPr>
          <a:xfrm rot="10800000">
            <a:off x="2584900" y="1373089"/>
            <a:ext cx="0" cy="537600"/>
          </a:xfrm>
          <a:prstGeom prst="straightConnector1">
            <a:avLst/>
          </a:prstGeom>
          <a:noFill/>
          <a:ln cap="flat" cmpd="sng" w="9525">
            <a:solidFill>
              <a:srgbClr val="D9D9D9"/>
            </a:solidFill>
            <a:prstDash val="solid"/>
            <a:round/>
            <a:headEnd len="med" w="med" type="none"/>
            <a:tailEnd len="med" w="med" type="none"/>
          </a:ln>
        </p:spPr>
      </p:cxnSp>
      <p:sp>
        <p:nvSpPr>
          <p:cNvPr id="343" name="Google Shape;343;p51"/>
          <p:cNvSpPr txBox="1"/>
          <p:nvPr/>
        </p:nvSpPr>
        <p:spPr>
          <a:xfrm>
            <a:off x="191400" y="2490700"/>
            <a:ext cx="1538100" cy="1539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Updates the locality detection table with the virtual address and the list of CUs that accessed it</a:t>
            </a:r>
            <a:endParaRPr sz="1100">
              <a:latin typeface="Lato Light"/>
              <a:ea typeface="Lato Light"/>
              <a:cs typeface="Lato Light"/>
              <a:sym typeface="Lato Light"/>
            </a:endParaRPr>
          </a:p>
          <a:p>
            <a:pPr indent="0" lvl="0" marL="0" rtl="0" algn="l">
              <a:spcBef>
                <a:spcPts val="0"/>
              </a:spcBef>
              <a:spcAft>
                <a:spcPts val="0"/>
              </a:spcAft>
              <a:buNone/>
            </a:pPr>
            <a:r>
              <a:t/>
            </a:r>
            <a:endParaRPr sz="1100">
              <a:latin typeface="Lato Light"/>
              <a:ea typeface="Lato Light"/>
              <a:cs typeface="Lato Light"/>
              <a:sym typeface="Lato Light"/>
            </a:endParaRPr>
          </a:p>
          <a:p>
            <a:pPr indent="0" lvl="0" marL="0" rtl="0" algn="l">
              <a:spcBef>
                <a:spcPts val="0"/>
              </a:spcBef>
              <a:spcAft>
                <a:spcPts val="0"/>
              </a:spcAft>
              <a:buNone/>
            </a:pPr>
            <a:r>
              <a:rPr lang="en" sz="1100">
                <a:latin typeface="Lato Light"/>
                <a:ea typeface="Lato Light"/>
                <a:cs typeface="Lato Light"/>
                <a:sym typeface="Lato Light"/>
              </a:rPr>
              <a:t>Uses LRU to evict old entries</a:t>
            </a:r>
            <a:endParaRPr sz="1100">
              <a:latin typeface="Lato Light"/>
              <a:ea typeface="Lato Light"/>
              <a:cs typeface="Lato Light"/>
              <a:sym typeface="Lato Light"/>
            </a:endParaRPr>
          </a:p>
        </p:txBody>
      </p:sp>
      <p:sp>
        <p:nvSpPr>
          <p:cNvPr id="344" name="Google Shape;344;p51"/>
          <p:cNvSpPr txBox="1"/>
          <p:nvPr/>
        </p:nvSpPr>
        <p:spPr>
          <a:xfrm>
            <a:off x="1832100" y="2490700"/>
            <a:ext cx="1538100" cy="1031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Checks the locality detection table and sends the translation entry to respective CUs</a:t>
            </a:r>
            <a:endParaRPr sz="1100">
              <a:latin typeface="Lato Light"/>
              <a:ea typeface="Lato Light"/>
              <a:cs typeface="Lato Light"/>
              <a:sym typeface="Lato Light"/>
            </a:endParaRPr>
          </a:p>
        </p:txBody>
      </p:sp>
      <p:sp>
        <p:nvSpPr>
          <p:cNvPr id="345" name="Google Shape;345;p51"/>
          <p:cNvSpPr txBox="1"/>
          <p:nvPr/>
        </p:nvSpPr>
        <p:spPr>
          <a:xfrm>
            <a:off x="3464100" y="2490700"/>
            <a:ext cx="1538100" cy="1200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Schedules either update() or lookup() after a certain number of cycles upon receiving the request from L1/L2</a:t>
            </a:r>
            <a:endParaRPr sz="1100">
              <a:latin typeface="Lato Light"/>
              <a:ea typeface="Lato Light"/>
              <a:cs typeface="Lato Light"/>
              <a:sym typeface="Lato Light"/>
            </a:endParaRPr>
          </a:p>
        </p:txBody>
      </p:sp>
      <p:sp>
        <p:nvSpPr>
          <p:cNvPr id="346" name="Google Shape;346;p51"/>
          <p:cNvSpPr txBox="1"/>
          <p:nvPr/>
        </p:nvSpPr>
        <p:spPr>
          <a:xfrm>
            <a:off x="5574925" y="2490700"/>
            <a:ext cx="1538100" cy="861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Stores the virtual address and list of CUs that accessed it in the past</a:t>
            </a:r>
            <a:endParaRPr sz="1100">
              <a:latin typeface="Lato Light"/>
              <a:ea typeface="Lato Light"/>
              <a:cs typeface="Lato Light"/>
              <a:sym typeface="Lato Light"/>
            </a:endParaRPr>
          </a:p>
        </p:txBody>
      </p:sp>
      <p:sp>
        <p:nvSpPr>
          <p:cNvPr id="347" name="Google Shape;347;p51"/>
          <p:cNvSpPr txBox="1"/>
          <p:nvPr/>
        </p:nvSpPr>
        <p:spPr>
          <a:xfrm>
            <a:off x="7260675" y="2475913"/>
            <a:ext cx="1538100" cy="523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Interface to send translation to L1 TLB</a:t>
            </a:r>
            <a:endParaRPr sz="1100">
              <a:latin typeface="Lato Light"/>
              <a:ea typeface="Lato Light"/>
              <a:cs typeface="Lato Light"/>
              <a:sym typeface="Lato Light"/>
            </a:endParaRPr>
          </a:p>
        </p:txBody>
      </p:sp>
      <p:cxnSp>
        <p:nvCxnSpPr>
          <p:cNvPr id="348" name="Google Shape;348;p51"/>
          <p:cNvCxnSpPr>
            <a:endCxn id="345" idx="2"/>
          </p:cNvCxnSpPr>
          <p:nvPr/>
        </p:nvCxnSpPr>
        <p:spPr>
          <a:xfrm rot="10800000">
            <a:off x="4233150" y="3691300"/>
            <a:ext cx="0" cy="75900"/>
          </a:xfrm>
          <a:prstGeom prst="straightConnector1">
            <a:avLst/>
          </a:prstGeom>
          <a:noFill/>
          <a:ln cap="flat" cmpd="sng" w="9525">
            <a:solidFill>
              <a:srgbClr val="D9D9D9"/>
            </a:solidFill>
            <a:prstDash val="solid"/>
            <a:round/>
            <a:headEnd len="med" w="med" type="none"/>
            <a:tailEnd len="med" w="med" type="none"/>
          </a:ln>
        </p:spPr>
      </p:cxnSp>
      <p:grpSp>
        <p:nvGrpSpPr>
          <p:cNvPr id="349" name="Google Shape;349;p51"/>
          <p:cNvGrpSpPr/>
          <p:nvPr/>
        </p:nvGrpSpPr>
        <p:grpSpPr>
          <a:xfrm>
            <a:off x="7260675" y="3449539"/>
            <a:ext cx="1538100" cy="442500"/>
            <a:chOff x="5278300" y="2343075"/>
            <a:chExt cx="1538100" cy="442500"/>
          </a:xfrm>
        </p:grpSpPr>
        <p:sp>
          <p:nvSpPr>
            <p:cNvPr id="350" name="Google Shape;350;p51"/>
            <p:cNvSpPr txBox="1"/>
            <p:nvPr/>
          </p:nvSpPr>
          <p:spPr>
            <a:xfrm>
              <a:off x="5278300" y="2343075"/>
              <a:ext cx="1538100" cy="442500"/>
            </a:xfrm>
            <a:prstGeom prst="rect">
              <a:avLst/>
            </a:prstGeom>
            <a:solidFill>
              <a:srgbClr val="FF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TLBSideResponsePort</a:t>
              </a:r>
              <a:endParaRPr sz="1000">
                <a:solidFill>
                  <a:srgbClr val="FFFFFF"/>
                </a:solidFill>
                <a:latin typeface="Lato"/>
                <a:ea typeface="Lato"/>
                <a:cs typeface="Lato"/>
                <a:sym typeface="Lato"/>
              </a:endParaRPr>
            </a:p>
          </p:txBody>
        </p:sp>
        <p:sp>
          <p:nvSpPr>
            <p:cNvPr id="351" name="Google Shape;351;p51"/>
            <p:cNvSpPr/>
            <p:nvPr/>
          </p:nvSpPr>
          <p:spPr>
            <a:xfrm>
              <a:off x="5278300" y="2350475"/>
              <a:ext cx="1538100" cy="52800"/>
            </a:xfrm>
            <a:prstGeom prst="rect">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grpSp>
      <p:sp>
        <p:nvSpPr>
          <p:cNvPr id="352" name="Google Shape;352;p51"/>
          <p:cNvSpPr txBox="1"/>
          <p:nvPr/>
        </p:nvSpPr>
        <p:spPr>
          <a:xfrm>
            <a:off x="7260675" y="4003775"/>
            <a:ext cx="1538100" cy="523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Interface for requests  from TLB</a:t>
            </a:r>
            <a:endParaRPr sz="1100">
              <a:latin typeface="Lato Light"/>
              <a:ea typeface="Lato Light"/>
              <a:cs typeface="Lato Light"/>
              <a:sym typeface="Lato Light"/>
            </a:endParaRPr>
          </a:p>
        </p:txBody>
      </p:sp>
      <p:cxnSp>
        <p:nvCxnSpPr>
          <p:cNvPr id="353" name="Google Shape;353;p51"/>
          <p:cNvCxnSpPr>
            <a:stCxn id="351" idx="0"/>
            <a:endCxn id="347" idx="2"/>
          </p:cNvCxnSpPr>
          <p:nvPr/>
        </p:nvCxnSpPr>
        <p:spPr>
          <a:xfrm rot="10800000">
            <a:off x="8029725" y="2999139"/>
            <a:ext cx="0" cy="457800"/>
          </a:xfrm>
          <a:prstGeom prst="straightConnector1">
            <a:avLst/>
          </a:prstGeom>
          <a:noFill/>
          <a:ln cap="flat" cmpd="sng" w="9525">
            <a:solidFill>
              <a:srgbClr val="CCCCCC"/>
            </a:solidFill>
            <a:prstDash val="solid"/>
            <a:round/>
            <a:headEnd len="med" w="med" type="none"/>
            <a:tailEnd len="med" w="med" type="none"/>
          </a:ln>
        </p:spPr>
      </p:cxnSp>
      <p:sp>
        <p:nvSpPr>
          <p:cNvPr id="354" name="Google Shape;354;p51"/>
          <p:cNvSpPr txBox="1"/>
          <p:nvPr/>
        </p:nvSpPr>
        <p:spPr>
          <a:xfrm>
            <a:off x="0" y="48895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TLB Prefetcher for Inter-CU Locality Exploitation</a:t>
            </a:r>
            <a:endParaRPr sz="1000">
              <a:solidFill>
                <a:schemeClr val="lt1"/>
              </a:solidFill>
              <a:latin typeface="Lato Light"/>
              <a:ea typeface="Lato Light"/>
              <a:cs typeface="Lato Light"/>
              <a:sym typeface="Lato Light"/>
            </a:endParaRPr>
          </a:p>
        </p:txBody>
      </p:sp>
      <p:sp>
        <p:nvSpPr>
          <p:cNvPr id="355" name="Google Shape;355;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9" name="Shape 359"/>
        <p:cNvGrpSpPr/>
        <p:nvPr/>
      </p:nvGrpSpPr>
      <p:grpSpPr>
        <a:xfrm>
          <a:off x="0" y="0"/>
          <a:ext cx="0" cy="0"/>
          <a:chOff x="0" y="0"/>
          <a:chExt cx="0" cy="0"/>
        </a:xfrm>
      </p:grpSpPr>
      <p:cxnSp>
        <p:nvCxnSpPr>
          <p:cNvPr id="360" name="Google Shape;360;p52"/>
          <p:cNvCxnSpPr>
            <a:endCxn id="361" idx="0"/>
          </p:cNvCxnSpPr>
          <p:nvPr/>
        </p:nvCxnSpPr>
        <p:spPr>
          <a:xfrm>
            <a:off x="4571850" y="1370229"/>
            <a:ext cx="3714300" cy="537900"/>
          </a:xfrm>
          <a:prstGeom prst="bentConnector2">
            <a:avLst/>
          </a:prstGeom>
          <a:noFill/>
          <a:ln cap="flat" cmpd="sng" w="9525">
            <a:solidFill>
              <a:srgbClr val="C2C2C2"/>
            </a:solidFill>
            <a:prstDash val="solid"/>
            <a:miter lim="8000"/>
            <a:headEnd len="sm" w="sm" type="none"/>
            <a:tailEnd len="sm" w="sm" type="none"/>
          </a:ln>
        </p:spPr>
      </p:cxnSp>
      <p:cxnSp>
        <p:nvCxnSpPr>
          <p:cNvPr id="362" name="Google Shape;362;p52"/>
          <p:cNvCxnSpPr>
            <a:stCxn id="363" idx="0"/>
            <a:endCxn id="364" idx="2"/>
          </p:cNvCxnSpPr>
          <p:nvPr/>
        </p:nvCxnSpPr>
        <p:spPr>
          <a:xfrm rot="-5400000">
            <a:off x="2206525" y="-457359"/>
            <a:ext cx="1089600" cy="3641400"/>
          </a:xfrm>
          <a:prstGeom prst="bentConnector3">
            <a:avLst>
              <a:gd fmla="val 50001" name="adj1"/>
            </a:avLst>
          </a:prstGeom>
          <a:noFill/>
          <a:ln cap="flat" cmpd="sng" w="9525">
            <a:solidFill>
              <a:srgbClr val="C2C2C2"/>
            </a:solidFill>
            <a:prstDash val="solid"/>
            <a:miter lim="8000"/>
            <a:headEnd len="sm" w="sm" type="none"/>
            <a:tailEnd len="sm" w="sm" type="none"/>
          </a:ln>
        </p:spPr>
      </p:cxnSp>
      <p:grpSp>
        <p:nvGrpSpPr>
          <p:cNvPr id="365" name="Google Shape;365;p52"/>
          <p:cNvGrpSpPr/>
          <p:nvPr/>
        </p:nvGrpSpPr>
        <p:grpSpPr>
          <a:xfrm>
            <a:off x="7517100" y="1908129"/>
            <a:ext cx="1538100" cy="442513"/>
            <a:chOff x="5573250" y="2350450"/>
            <a:chExt cx="1538100" cy="442513"/>
          </a:xfrm>
        </p:grpSpPr>
        <p:sp>
          <p:nvSpPr>
            <p:cNvPr id="366" name="Google Shape;366;p52"/>
            <p:cNvSpPr txBox="1"/>
            <p:nvPr/>
          </p:nvSpPr>
          <p:spPr>
            <a:xfrm>
              <a:off x="5573250" y="2350463"/>
              <a:ext cx="1538100" cy="442500"/>
            </a:xfrm>
            <a:prstGeom prst="rect">
              <a:avLst/>
            </a:prstGeom>
            <a:solidFill>
              <a:srgbClr val="FF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request.hh</a:t>
              </a:r>
              <a:endParaRPr sz="1000">
                <a:solidFill>
                  <a:srgbClr val="FFFFFF"/>
                </a:solidFill>
                <a:latin typeface="Lato"/>
                <a:ea typeface="Lato"/>
                <a:cs typeface="Lato"/>
                <a:sym typeface="Lato"/>
              </a:endParaRPr>
            </a:p>
          </p:txBody>
        </p:sp>
        <p:sp>
          <p:nvSpPr>
            <p:cNvPr id="361" name="Google Shape;361;p52"/>
            <p:cNvSpPr/>
            <p:nvPr/>
          </p:nvSpPr>
          <p:spPr>
            <a:xfrm>
              <a:off x="5573250" y="2350450"/>
              <a:ext cx="1538100" cy="52800"/>
            </a:xfrm>
            <a:prstGeom prst="rect">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7" name="Google Shape;367;p52"/>
          <p:cNvCxnSpPr>
            <a:stCxn id="368" idx="0"/>
          </p:cNvCxnSpPr>
          <p:nvPr/>
        </p:nvCxnSpPr>
        <p:spPr>
          <a:xfrm rot="10800000">
            <a:off x="4194625" y="1370554"/>
            <a:ext cx="0" cy="537600"/>
          </a:xfrm>
          <a:prstGeom prst="straightConnector1">
            <a:avLst/>
          </a:prstGeom>
          <a:noFill/>
          <a:ln cap="flat" cmpd="sng" w="9525">
            <a:solidFill>
              <a:srgbClr val="D9D9D9"/>
            </a:solidFill>
            <a:prstDash val="solid"/>
            <a:round/>
            <a:headEnd len="med" w="med" type="none"/>
            <a:tailEnd len="med" w="med" type="none"/>
          </a:ln>
        </p:spPr>
      </p:cxnSp>
      <p:sp>
        <p:nvSpPr>
          <p:cNvPr id="369" name="Google Shape;369;p52"/>
          <p:cNvSpPr txBox="1"/>
          <p:nvPr/>
        </p:nvSpPr>
        <p:spPr>
          <a:xfrm>
            <a:off x="1510675" y="1106550"/>
            <a:ext cx="1914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Lato"/>
                <a:ea typeface="Lato"/>
                <a:cs typeface="Lato"/>
                <a:sym typeface="Lato"/>
              </a:rPr>
              <a:t>src/arch/amdgpu/common</a:t>
            </a:r>
            <a:endParaRPr sz="1000">
              <a:latin typeface="Lato"/>
              <a:ea typeface="Lato"/>
              <a:cs typeface="Lato"/>
              <a:sym typeface="Lato"/>
            </a:endParaRPr>
          </a:p>
        </p:txBody>
      </p:sp>
      <p:sp>
        <p:nvSpPr>
          <p:cNvPr id="370" name="Google Shape;370;p52"/>
          <p:cNvSpPr txBox="1"/>
          <p:nvPr/>
        </p:nvSpPr>
        <p:spPr>
          <a:xfrm>
            <a:off x="5205350" y="1106550"/>
            <a:ext cx="1325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Lato"/>
                <a:ea typeface="Lato"/>
                <a:cs typeface="Lato"/>
                <a:sym typeface="Lato"/>
              </a:rPr>
              <a:t>src/configs/common</a:t>
            </a:r>
            <a:endParaRPr sz="1000">
              <a:latin typeface="Lato"/>
              <a:ea typeface="Lato"/>
              <a:cs typeface="Lato"/>
              <a:sym typeface="Lato"/>
            </a:endParaRPr>
          </a:p>
        </p:txBody>
      </p:sp>
      <p:grpSp>
        <p:nvGrpSpPr>
          <p:cNvPr id="371" name="Google Shape;371;p52"/>
          <p:cNvGrpSpPr/>
          <p:nvPr/>
        </p:nvGrpSpPr>
        <p:grpSpPr>
          <a:xfrm>
            <a:off x="5536400" y="1907929"/>
            <a:ext cx="1538100" cy="442513"/>
            <a:chOff x="5573250" y="2350450"/>
            <a:chExt cx="1538100" cy="442513"/>
          </a:xfrm>
        </p:grpSpPr>
        <p:sp>
          <p:nvSpPr>
            <p:cNvPr id="372" name="Google Shape;372;p52"/>
            <p:cNvSpPr txBox="1"/>
            <p:nvPr/>
          </p:nvSpPr>
          <p:spPr>
            <a:xfrm>
              <a:off x="5573250" y="2350463"/>
              <a:ext cx="1538100" cy="442500"/>
            </a:xfrm>
            <a:prstGeom prst="rect">
              <a:avLst/>
            </a:prstGeom>
            <a:solidFill>
              <a:srgbClr val="CC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GPUTLBConfigs.py</a:t>
              </a:r>
              <a:endParaRPr sz="1000">
                <a:solidFill>
                  <a:srgbClr val="FFFFFF"/>
                </a:solidFill>
                <a:latin typeface="Lato"/>
                <a:ea typeface="Lato"/>
                <a:cs typeface="Lato"/>
                <a:sym typeface="Lato"/>
              </a:endParaRPr>
            </a:p>
          </p:txBody>
        </p:sp>
        <p:sp>
          <p:nvSpPr>
            <p:cNvPr id="373" name="Google Shape;373;p52"/>
            <p:cNvSpPr/>
            <p:nvPr/>
          </p:nvSpPr>
          <p:spPr>
            <a:xfrm>
              <a:off x="5573250" y="2350450"/>
              <a:ext cx="1538100" cy="52800"/>
            </a:xfrm>
            <a:prstGeom prst="rect">
              <a:avLst/>
            </a:pr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grpSp>
      <p:grpSp>
        <p:nvGrpSpPr>
          <p:cNvPr id="374" name="Google Shape;374;p52"/>
          <p:cNvGrpSpPr/>
          <p:nvPr/>
        </p:nvGrpSpPr>
        <p:grpSpPr>
          <a:xfrm>
            <a:off x="3802950" y="376029"/>
            <a:ext cx="1538100" cy="442500"/>
            <a:chOff x="3802950" y="1145950"/>
            <a:chExt cx="1538100" cy="442500"/>
          </a:xfrm>
        </p:grpSpPr>
        <p:sp>
          <p:nvSpPr>
            <p:cNvPr id="364" name="Google Shape;364;p52"/>
            <p:cNvSpPr txBox="1"/>
            <p:nvPr/>
          </p:nvSpPr>
          <p:spPr>
            <a:xfrm>
              <a:off x="3802950" y="1145950"/>
              <a:ext cx="1538100" cy="442500"/>
            </a:xfrm>
            <a:prstGeom prst="rect">
              <a:avLst/>
            </a:prstGeom>
            <a:solidFill>
              <a:srgbClr val="660000"/>
            </a:solidFill>
            <a:ln cap="flat" cmpd="sng" w="19050">
              <a:solidFill>
                <a:srgbClr val="155B5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gem5</a:t>
              </a:r>
              <a:endParaRPr sz="1000">
                <a:solidFill>
                  <a:srgbClr val="FFFFFF"/>
                </a:solidFill>
                <a:latin typeface="Lato"/>
                <a:ea typeface="Lato"/>
                <a:cs typeface="Lato"/>
                <a:sym typeface="Lato"/>
              </a:endParaRPr>
            </a:p>
          </p:txBody>
        </p:sp>
        <p:sp>
          <p:nvSpPr>
            <p:cNvPr id="375" name="Google Shape;375;p52"/>
            <p:cNvSpPr/>
            <p:nvPr/>
          </p:nvSpPr>
          <p:spPr>
            <a:xfrm>
              <a:off x="3802950" y="1145950"/>
              <a:ext cx="1538100" cy="52800"/>
            </a:xfrm>
            <a:prstGeom prst="rect">
              <a:avLst/>
            </a:prstGeom>
            <a:solidFill>
              <a:srgbClr val="66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52"/>
          <p:cNvGrpSpPr/>
          <p:nvPr/>
        </p:nvGrpSpPr>
        <p:grpSpPr>
          <a:xfrm>
            <a:off x="161575" y="1908141"/>
            <a:ext cx="1538100" cy="442500"/>
            <a:chOff x="256250" y="2350488"/>
            <a:chExt cx="1538100" cy="442500"/>
          </a:xfrm>
        </p:grpSpPr>
        <p:sp>
          <p:nvSpPr>
            <p:cNvPr id="363" name="Google Shape;363;p52"/>
            <p:cNvSpPr txBox="1"/>
            <p:nvPr/>
          </p:nvSpPr>
          <p:spPr>
            <a:xfrm>
              <a:off x="256250" y="2350488"/>
              <a:ext cx="1538100" cy="442500"/>
            </a:xfrm>
            <a:prstGeom prst="rect">
              <a:avLst/>
            </a:prstGeom>
            <a:solidFill>
              <a:srgbClr val="98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tlb.hh, tlb.cc</a:t>
              </a:r>
              <a:endParaRPr sz="1000">
                <a:solidFill>
                  <a:srgbClr val="FFFFFF"/>
                </a:solidFill>
                <a:latin typeface="Lato"/>
                <a:ea typeface="Lato"/>
                <a:cs typeface="Lato"/>
                <a:sym typeface="Lato"/>
              </a:endParaRPr>
            </a:p>
          </p:txBody>
        </p:sp>
        <p:sp>
          <p:nvSpPr>
            <p:cNvPr id="377" name="Google Shape;377;p52"/>
            <p:cNvSpPr/>
            <p:nvPr/>
          </p:nvSpPr>
          <p:spPr>
            <a:xfrm>
              <a:off x="256250" y="2350500"/>
              <a:ext cx="1538100" cy="52800"/>
            </a:xfrm>
            <a:prstGeom prst="rect">
              <a:avLst/>
            </a:prstGeom>
            <a:solidFill>
              <a:srgbClr val="98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52"/>
          <p:cNvGrpSpPr/>
          <p:nvPr/>
        </p:nvGrpSpPr>
        <p:grpSpPr>
          <a:xfrm>
            <a:off x="1793575" y="1907941"/>
            <a:ext cx="1538100" cy="442500"/>
            <a:chOff x="256250" y="2350488"/>
            <a:chExt cx="1538100" cy="442500"/>
          </a:xfrm>
        </p:grpSpPr>
        <p:sp>
          <p:nvSpPr>
            <p:cNvPr id="379" name="Google Shape;379;p52"/>
            <p:cNvSpPr txBox="1"/>
            <p:nvPr/>
          </p:nvSpPr>
          <p:spPr>
            <a:xfrm>
              <a:off x="256250" y="2350488"/>
              <a:ext cx="1538100" cy="442500"/>
            </a:xfrm>
            <a:prstGeom prst="rect">
              <a:avLst/>
            </a:prstGeom>
            <a:solidFill>
              <a:srgbClr val="99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ldt.hh, ldt.cc</a:t>
              </a:r>
              <a:endParaRPr sz="1000">
                <a:solidFill>
                  <a:srgbClr val="FFFFFF"/>
                </a:solidFill>
                <a:latin typeface="Lato"/>
                <a:ea typeface="Lato"/>
                <a:cs typeface="Lato"/>
                <a:sym typeface="Lato"/>
              </a:endParaRPr>
            </a:p>
          </p:txBody>
        </p:sp>
        <p:sp>
          <p:nvSpPr>
            <p:cNvPr id="380" name="Google Shape;380;p52"/>
            <p:cNvSpPr/>
            <p:nvPr/>
          </p:nvSpPr>
          <p:spPr>
            <a:xfrm>
              <a:off x="256250" y="2350500"/>
              <a:ext cx="1538100" cy="52800"/>
            </a:xfrm>
            <a:prstGeom prst="rect">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grpSp>
      <p:grpSp>
        <p:nvGrpSpPr>
          <p:cNvPr id="381" name="Google Shape;381;p52"/>
          <p:cNvGrpSpPr/>
          <p:nvPr/>
        </p:nvGrpSpPr>
        <p:grpSpPr>
          <a:xfrm>
            <a:off x="3425575" y="1908141"/>
            <a:ext cx="1538100" cy="442500"/>
            <a:chOff x="256250" y="2350488"/>
            <a:chExt cx="1538100" cy="442500"/>
          </a:xfrm>
        </p:grpSpPr>
        <p:sp>
          <p:nvSpPr>
            <p:cNvPr id="382" name="Google Shape;382;p52"/>
            <p:cNvSpPr txBox="1"/>
            <p:nvPr/>
          </p:nvSpPr>
          <p:spPr>
            <a:xfrm>
              <a:off x="256250" y="2350488"/>
              <a:ext cx="1538100" cy="442500"/>
            </a:xfrm>
            <a:prstGeom prst="rect">
              <a:avLst/>
            </a:prstGeom>
            <a:solidFill>
              <a:srgbClr val="99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LDT</a:t>
              </a:r>
              <a:r>
                <a:rPr lang="en" sz="1000">
                  <a:solidFill>
                    <a:srgbClr val="FFFFFF"/>
                  </a:solidFill>
                  <a:latin typeface="Lato"/>
                  <a:ea typeface="Lato"/>
                  <a:cs typeface="Lato"/>
                  <a:sym typeface="Lato"/>
                </a:rPr>
                <a:t>.py</a:t>
              </a:r>
              <a:endParaRPr sz="1000">
                <a:solidFill>
                  <a:srgbClr val="FFFFFF"/>
                </a:solidFill>
                <a:latin typeface="Lato"/>
                <a:ea typeface="Lato"/>
                <a:cs typeface="Lato"/>
                <a:sym typeface="Lato"/>
              </a:endParaRPr>
            </a:p>
          </p:txBody>
        </p:sp>
        <p:sp>
          <p:nvSpPr>
            <p:cNvPr id="368" name="Google Shape;368;p52"/>
            <p:cNvSpPr/>
            <p:nvPr/>
          </p:nvSpPr>
          <p:spPr>
            <a:xfrm>
              <a:off x="256250" y="2350500"/>
              <a:ext cx="1538100" cy="52800"/>
            </a:xfrm>
            <a:prstGeom prst="rect">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grpSp>
      <p:cxnSp>
        <p:nvCxnSpPr>
          <p:cNvPr id="383" name="Google Shape;383;p52"/>
          <p:cNvCxnSpPr>
            <a:stCxn id="373" idx="0"/>
          </p:cNvCxnSpPr>
          <p:nvPr/>
        </p:nvCxnSpPr>
        <p:spPr>
          <a:xfrm rot="10800000">
            <a:off x="6305450" y="1363129"/>
            <a:ext cx="0" cy="544800"/>
          </a:xfrm>
          <a:prstGeom prst="straightConnector1">
            <a:avLst/>
          </a:prstGeom>
          <a:noFill/>
          <a:ln cap="flat" cmpd="sng" w="9525">
            <a:solidFill>
              <a:srgbClr val="CCCCCC"/>
            </a:solidFill>
            <a:prstDash val="solid"/>
            <a:round/>
            <a:headEnd len="med" w="med" type="none"/>
            <a:tailEnd len="med" w="med" type="none"/>
          </a:ln>
        </p:spPr>
      </p:cxnSp>
      <p:sp>
        <p:nvSpPr>
          <p:cNvPr id="384" name="Google Shape;384;p52"/>
          <p:cNvSpPr txBox="1"/>
          <p:nvPr/>
        </p:nvSpPr>
        <p:spPr>
          <a:xfrm>
            <a:off x="7010900" y="1106550"/>
            <a:ext cx="16308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latin typeface="Lato"/>
                <a:ea typeface="Lato"/>
                <a:cs typeface="Lato"/>
                <a:sym typeface="Lato"/>
              </a:rPr>
              <a:t>src/mem</a:t>
            </a:r>
            <a:endParaRPr sz="1000">
              <a:latin typeface="Lato"/>
              <a:ea typeface="Lato"/>
              <a:cs typeface="Lato"/>
              <a:sym typeface="Lato"/>
            </a:endParaRPr>
          </a:p>
        </p:txBody>
      </p:sp>
      <p:cxnSp>
        <p:nvCxnSpPr>
          <p:cNvPr id="385" name="Google Shape;385;p52"/>
          <p:cNvCxnSpPr/>
          <p:nvPr/>
        </p:nvCxnSpPr>
        <p:spPr>
          <a:xfrm rot="10800000">
            <a:off x="2562625" y="1366714"/>
            <a:ext cx="0" cy="537600"/>
          </a:xfrm>
          <a:prstGeom prst="straightConnector1">
            <a:avLst/>
          </a:prstGeom>
          <a:noFill/>
          <a:ln cap="flat" cmpd="sng" w="9525">
            <a:solidFill>
              <a:srgbClr val="D9D9D9"/>
            </a:solidFill>
            <a:prstDash val="solid"/>
            <a:round/>
            <a:headEnd len="med" w="med" type="none"/>
            <a:tailEnd len="med" w="med" type="none"/>
          </a:ln>
        </p:spPr>
      </p:cxnSp>
      <p:sp>
        <p:nvSpPr>
          <p:cNvPr id="386" name="Google Shape;386;p52"/>
          <p:cNvSpPr txBox="1"/>
          <p:nvPr/>
        </p:nvSpPr>
        <p:spPr>
          <a:xfrm>
            <a:off x="152875" y="2484340"/>
            <a:ext cx="1538100" cy="1539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Added Request, Response ports in L1 to interface with LDT for updates</a:t>
            </a:r>
            <a:endParaRPr sz="1100">
              <a:latin typeface="Lato Light"/>
              <a:ea typeface="Lato Light"/>
              <a:cs typeface="Lato Light"/>
              <a:sym typeface="Lato Light"/>
            </a:endParaRPr>
          </a:p>
          <a:p>
            <a:pPr indent="0" lvl="0" marL="0" rtl="0" algn="l">
              <a:spcBef>
                <a:spcPts val="0"/>
              </a:spcBef>
              <a:spcAft>
                <a:spcPts val="0"/>
              </a:spcAft>
              <a:buNone/>
            </a:pPr>
            <a:r>
              <a:t/>
            </a:r>
            <a:endParaRPr sz="1100">
              <a:latin typeface="Lato Light"/>
              <a:ea typeface="Lato Light"/>
              <a:cs typeface="Lato Light"/>
              <a:sym typeface="Lato Light"/>
            </a:endParaRPr>
          </a:p>
          <a:p>
            <a:pPr indent="0" lvl="0" marL="0" rtl="0" algn="l">
              <a:spcBef>
                <a:spcPts val="0"/>
              </a:spcBef>
              <a:spcAft>
                <a:spcPts val="0"/>
              </a:spcAft>
              <a:buNone/>
            </a:pPr>
            <a:r>
              <a:rPr lang="en" sz="1100">
                <a:latin typeface="Lato Light"/>
                <a:ea typeface="Lato Light"/>
                <a:cs typeface="Lato Light"/>
                <a:sym typeface="Lato Light"/>
              </a:rPr>
              <a:t>Added Request port in L2 to issue lookups in LDT</a:t>
            </a:r>
            <a:endParaRPr sz="1100">
              <a:latin typeface="Lato Light"/>
              <a:ea typeface="Lato Light"/>
              <a:cs typeface="Lato Light"/>
              <a:sym typeface="Lato Light"/>
            </a:endParaRPr>
          </a:p>
        </p:txBody>
      </p:sp>
      <p:sp>
        <p:nvSpPr>
          <p:cNvPr id="387" name="Google Shape;387;p52"/>
          <p:cNvSpPr txBox="1"/>
          <p:nvPr/>
        </p:nvSpPr>
        <p:spPr>
          <a:xfrm>
            <a:off x="1793575" y="2484340"/>
            <a:ext cx="1538100" cy="1877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Created new classes LDT, LDTEntry to model LDT.</a:t>
            </a:r>
            <a:endParaRPr sz="1100">
              <a:latin typeface="Lato Light"/>
              <a:ea typeface="Lato Light"/>
              <a:cs typeface="Lato Light"/>
              <a:sym typeface="Lato Light"/>
            </a:endParaRPr>
          </a:p>
          <a:p>
            <a:pPr indent="0" lvl="0" marL="0" rtl="0" algn="l">
              <a:spcBef>
                <a:spcPts val="0"/>
              </a:spcBef>
              <a:spcAft>
                <a:spcPts val="0"/>
              </a:spcAft>
              <a:buNone/>
            </a:pPr>
            <a:r>
              <a:t/>
            </a:r>
            <a:endParaRPr sz="1100">
              <a:latin typeface="Lato Light"/>
              <a:ea typeface="Lato Light"/>
              <a:cs typeface="Lato Light"/>
              <a:sym typeface="Lato Light"/>
            </a:endParaRPr>
          </a:p>
          <a:p>
            <a:pPr indent="0" lvl="0" marL="0" rtl="0" algn="l">
              <a:spcBef>
                <a:spcPts val="0"/>
              </a:spcBef>
              <a:spcAft>
                <a:spcPts val="0"/>
              </a:spcAft>
              <a:buNone/>
            </a:pPr>
            <a:r>
              <a:rPr lang="en" sz="1100">
                <a:latin typeface="Lato Light"/>
                <a:ea typeface="Lato Light"/>
                <a:cs typeface="Lato Light"/>
                <a:sym typeface="Lato Light"/>
              </a:rPr>
              <a:t>Updates table on page accesses at L1</a:t>
            </a:r>
            <a:endParaRPr sz="1100">
              <a:latin typeface="Lato Light"/>
              <a:ea typeface="Lato Light"/>
              <a:cs typeface="Lato Light"/>
              <a:sym typeface="Lato Light"/>
            </a:endParaRPr>
          </a:p>
          <a:p>
            <a:pPr indent="0" lvl="0" marL="0" rtl="0" algn="l">
              <a:spcBef>
                <a:spcPts val="0"/>
              </a:spcBef>
              <a:spcAft>
                <a:spcPts val="0"/>
              </a:spcAft>
              <a:buNone/>
            </a:pPr>
            <a:r>
              <a:t/>
            </a:r>
            <a:endParaRPr sz="1100">
              <a:latin typeface="Lato Light"/>
              <a:ea typeface="Lato Light"/>
              <a:cs typeface="Lato Light"/>
              <a:sym typeface="Lato Light"/>
            </a:endParaRPr>
          </a:p>
          <a:p>
            <a:pPr indent="0" lvl="0" marL="0" rtl="0" algn="l">
              <a:spcBef>
                <a:spcPts val="0"/>
              </a:spcBef>
              <a:spcAft>
                <a:spcPts val="0"/>
              </a:spcAft>
              <a:buNone/>
            </a:pPr>
            <a:r>
              <a:rPr lang="en" sz="1100">
                <a:latin typeface="Lato Light"/>
                <a:ea typeface="Lato Light"/>
                <a:cs typeface="Lato Light"/>
                <a:sym typeface="Lato Light"/>
              </a:rPr>
              <a:t>Sends TLB entry to relevant CUs when page is evicted at L2</a:t>
            </a:r>
            <a:endParaRPr sz="1100">
              <a:latin typeface="Lato Light"/>
              <a:ea typeface="Lato Light"/>
              <a:cs typeface="Lato Light"/>
              <a:sym typeface="Lato Light"/>
            </a:endParaRPr>
          </a:p>
        </p:txBody>
      </p:sp>
      <p:sp>
        <p:nvSpPr>
          <p:cNvPr id="388" name="Google Shape;388;p52"/>
          <p:cNvSpPr txBox="1"/>
          <p:nvPr/>
        </p:nvSpPr>
        <p:spPr>
          <a:xfrm>
            <a:off x="3425575" y="2484340"/>
            <a:ext cx="1538100" cy="692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Python class to define LDT configuration parameters</a:t>
            </a:r>
            <a:endParaRPr sz="1100">
              <a:latin typeface="Lato Light"/>
              <a:ea typeface="Lato Light"/>
              <a:cs typeface="Lato Light"/>
              <a:sym typeface="Lato Light"/>
            </a:endParaRPr>
          </a:p>
        </p:txBody>
      </p:sp>
      <p:sp>
        <p:nvSpPr>
          <p:cNvPr id="389" name="Google Shape;389;p52"/>
          <p:cNvSpPr txBox="1"/>
          <p:nvPr/>
        </p:nvSpPr>
        <p:spPr>
          <a:xfrm>
            <a:off x="5536400" y="2484351"/>
            <a:ext cx="1538100" cy="15393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Top-level configuration file that creates instances of TLBs and connects them</a:t>
            </a:r>
            <a:endParaRPr sz="1100">
              <a:latin typeface="Lato Light"/>
              <a:ea typeface="Lato Light"/>
              <a:cs typeface="Lato Light"/>
              <a:sym typeface="Lato Light"/>
            </a:endParaRPr>
          </a:p>
          <a:p>
            <a:pPr indent="0" lvl="0" marL="0" rtl="0" algn="l">
              <a:spcBef>
                <a:spcPts val="0"/>
              </a:spcBef>
              <a:spcAft>
                <a:spcPts val="0"/>
              </a:spcAft>
              <a:buNone/>
            </a:pPr>
            <a:r>
              <a:t/>
            </a:r>
            <a:endParaRPr sz="1100">
              <a:latin typeface="Lato Light"/>
              <a:ea typeface="Lato Light"/>
              <a:cs typeface="Lato Light"/>
              <a:sym typeface="Lato Light"/>
            </a:endParaRPr>
          </a:p>
          <a:p>
            <a:pPr indent="0" lvl="0" marL="0" rtl="0" algn="l">
              <a:spcBef>
                <a:spcPts val="0"/>
              </a:spcBef>
              <a:spcAft>
                <a:spcPts val="0"/>
              </a:spcAft>
              <a:buNone/>
            </a:pPr>
            <a:r>
              <a:rPr lang="en" sz="1100">
                <a:latin typeface="Lato Light"/>
                <a:ea typeface="Lato Light"/>
                <a:cs typeface="Lato Light"/>
                <a:sym typeface="Lato Light"/>
              </a:rPr>
              <a:t>Added connections between TLB and LDT</a:t>
            </a:r>
            <a:endParaRPr sz="1100">
              <a:latin typeface="Lato Light"/>
              <a:ea typeface="Lato Light"/>
              <a:cs typeface="Lato Light"/>
              <a:sym typeface="Lato Light"/>
            </a:endParaRPr>
          </a:p>
        </p:txBody>
      </p:sp>
      <p:sp>
        <p:nvSpPr>
          <p:cNvPr id="390" name="Google Shape;390;p52"/>
          <p:cNvSpPr txBox="1"/>
          <p:nvPr/>
        </p:nvSpPr>
        <p:spPr>
          <a:xfrm>
            <a:off x="7517100" y="2484340"/>
            <a:ext cx="1538100" cy="3540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Added </a:t>
            </a:r>
            <a:r>
              <a:rPr lang="en" sz="1100">
                <a:latin typeface="Lato Light"/>
                <a:ea typeface="Lato Light"/>
                <a:cs typeface="Lato Light"/>
                <a:sym typeface="Lato Light"/>
              </a:rPr>
              <a:t>getVaddr()</a:t>
            </a:r>
            <a:endParaRPr sz="1100">
              <a:latin typeface="Lato Light"/>
              <a:ea typeface="Lato Light"/>
              <a:cs typeface="Lato Light"/>
              <a:sym typeface="Lato Light"/>
            </a:endParaRPr>
          </a:p>
        </p:txBody>
      </p:sp>
      <p:cxnSp>
        <p:nvCxnSpPr>
          <p:cNvPr id="391" name="Google Shape;391;p52"/>
          <p:cNvCxnSpPr>
            <a:endCxn id="388" idx="2"/>
          </p:cNvCxnSpPr>
          <p:nvPr/>
        </p:nvCxnSpPr>
        <p:spPr>
          <a:xfrm rot="10800000">
            <a:off x="4194625" y="3177040"/>
            <a:ext cx="0" cy="75900"/>
          </a:xfrm>
          <a:prstGeom prst="straightConnector1">
            <a:avLst/>
          </a:prstGeom>
          <a:noFill/>
          <a:ln cap="flat" cmpd="sng" w="9525">
            <a:solidFill>
              <a:srgbClr val="D9D9D9"/>
            </a:solidFill>
            <a:prstDash val="solid"/>
            <a:round/>
            <a:headEnd len="med" w="med" type="none"/>
            <a:tailEnd len="med" w="med" type="none"/>
          </a:ln>
        </p:spPr>
      </p:cxnSp>
      <p:grpSp>
        <p:nvGrpSpPr>
          <p:cNvPr id="392" name="Google Shape;392;p52"/>
          <p:cNvGrpSpPr/>
          <p:nvPr/>
        </p:nvGrpSpPr>
        <p:grpSpPr>
          <a:xfrm>
            <a:off x="3425575" y="3460716"/>
            <a:ext cx="1538100" cy="442500"/>
            <a:chOff x="256250" y="2350488"/>
            <a:chExt cx="1538100" cy="442500"/>
          </a:xfrm>
        </p:grpSpPr>
        <p:sp>
          <p:nvSpPr>
            <p:cNvPr id="393" name="Google Shape;393;p52"/>
            <p:cNvSpPr txBox="1"/>
            <p:nvPr/>
          </p:nvSpPr>
          <p:spPr>
            <a:xfrm>
              <a:off x="256250" y="2350488"/>
              <a:ext cx="1538100" cy="442500"/>
            </a:xfrm>
            <a:prstGeom prst="rect">
              <a:avLst/>
            </a:prstGeom>
            <a:solidFill>
              <a:srgbClr val="990000"/>
            </a:solidFill>
            <a:ln cap="flat" cmpd="sng" w="19050">
              <a:solidFill>
                <a:srgbClr val="1D7E74"/>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Lato"/>
                  <a:ea typeface="Lato"/>
                  <a:cs typeface="Lato"/>
                  <a:sym typeface="Lato"/>
                </a:rPr>
                <a:t>X86GPUTLB</a:t>
              </a:r>
              <a:r>
                <a:rPr lang="en" sz="1000">
                  <a:solidFill>
                    <a:srgbClr val="FFFFFF"/>
                  </a:solidFill>
                  <a:latin typeface="Lato"/>
                  <a:ea typeface="Lato"/>
                  <a:cs typeface="Lato"/>
                  <a:sym typeface="Lato"/>
                </a:rPr>
                <a:t>.py</a:t>
              </a:r>
              <a:endParaRPr sz="1000">
                <a:solidFill>
                  <a:srgbClr val="FFFFFF"/>
                </a:solidFill>
                <a:latin typeface="Lato"/>
                <a:ea typeface="Lato"/>
                <a:cs typeface="Lato"/>
                <a:sym typeface="Lato"/>
              </a:endParaRPr>
            </a:p>
          </p:txBody>
        </p:sp>
        <p:sp>
          <p:nvSpPr>
            <p:cNvPr id="394" name="Google Shape;394;p52"/>
            <p:cNvSpPr/>
            <p:nvPr/>
          </p:nvSpPr>
          <p:spPr>
            <a:xfrm>
              <a:off x="256250" y="2350500"/>
              <a:ext cx="1538100" cy="52800"/>
            </a:xfrm>
            <a:prstGeom prst="rect">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52"/>
          <p:cNvSpPr txBox="1"/>
          <p:nvPr/>
        </p:nvSpPr>
        <p:spPr>
          <a:xfrm>
            <a:off x="3425575" y="4036915"/>
            <a:ext cx="1538100" cy="523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Light"/>
                <a:ea typeface="Lato Light"/>
                <a:cs typeface="Lato Light"/>
                <a:sym typeface="Lato Light"/>
              </a:rPr>
              <a:t>Updated to expose new ports in TLB</a:t>
            </a:r>
            <a:endParaRPr sz="1100">
              <a:latin typeface="Lato Light"/>
              <a:ea typeface="Lato Light"/>
              <a:cs typeface="Lato Light"/>
              <a:sym typeface="Lato Light"/>
            </a:endParaRPr>
          </a:p>
        </p:txBody>
      </p:sp>
      <p:sp>
        <p:nvSpPr>
          <p:cNvPr id="396" name="Google Shape;396;p52"/>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TLB Prefetcher for Inter-CU Locality Exploitation</a:t>
            </a:r>
            <a:endParaRPr sz="1000">
              <a:solidFill>
                <a:schemeClr val="lt1"/>
              </a:solidFill>
              <a:latin typeface="Lato Light"/>
              <a:ea typeface="Lato Light"/>
              <a:cs typeface="Lato Light"/>
              <a:sym typeface="Lato Light"/>
            </a:endParaRPr>
          </a:p>
        </p:txBody>
      </p:sp>
      <p:sp>
        <p:nvSpPr>
          <p:cNvPr id="397" name="Google Shape;397;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03" name="Google Shape;403;p53"/>
          <p:cNvSpPr txBox="1"/>
          <p:nvPr/>
        </p:nvSpPr>
        <p:spPr>
          <a:xfrm>
            <a:off x="242595" y="356475"/>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LDT Update</a:t>
            </a:r>
            <a:endParaRPr sz="3000" strike="noStrike">
              <a:solidFill>
                <a:srgbClr val="202020"/>
              </a:solidFill>
              <a:latin typeface="Lato"/>
              <a:ea typeface="Lato"/>
              <a:cs typeface="Lato"/>
              <a:sym typeface="Lato"/>
            </a:endParaRPr>
          </a:p>
        </p:txBody>
      </p:sp>
      <p:pic>
        <p:nvPicPr>
          <p:cNvPr id="404" name="Google Shape;404;p53"/>
          <p:cNvPicPr preferRelativeResize="0"/>
          <p:nvPr/>
        </p:nvPicPr>
        <p:blipFill>
          <a:blip r:embed="rId3">
            <a:alphaModFix/>
          </a:blip>
          <a:stretch>
            <a:fillRect/>
          </a:stretch>
        </p:blipFill>
        <p:spPr>
          <a:xfrm>
            <a:off x="152400" y="1312688"/>
            <a:ext cx="8404377" cy="1588894"/>
          </a:xfrm>
          <a:prstGeom prst="rect">
            <a:avLst/>
          </a:prstGeom>
          <a:noFill/>
          <a:ln>
            <a:noFill/>
          </a:ln>
        </p:spPr>
      </p:pic>
      <p:pic>
        <p:nvPicPr>
          <p:cNvPr id="405" name="Google Shape;405;p53"/>
          <p:cNvPicPr preferRelativeResize="0"/>
          <p:nvPr/>
        </p:nvPicPr>
        <p:blipFill>
          <a:blip r:embed="rId4">
            <a:alphaModFix/>
          </a:blip>
          <a:stretch>
            <a:fillRect/>
          </a:stretch>
        </p:blipFill>
        <p:spPr>
          <a:xfrm>
            <a:off x="152400" y="3057988"/>
            <a:ext cx="7543055" cy="1671100"/>
          </a:xfrm>
          <a:prstGeom prst="rect">
            <a:avLst/>
          </a:prstGeom>
          <a:noFill/>
          <a:ln>
            <a:noFill/>
          </a:ln>
        </p:spPr>
      </p:pic>
      <p:sp>
        <p:nvSpPr>
          <p:cNvPr id="406" name="Google Shape;406;p53"/>
          <p:cNvSpPr txBox="1"/>
          <p:nvPr/>
        </p:nvSpPr>
        <p:spPr>
          <a:xfrm>
            <a:off x="0" y="48895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TLB Prefetcher for Inter-CU Locality Exploitation</a:t>
            </a:r>
            <a:endParaRPr sz="1000">
              <a:solidFill>
                <a:schemeClr val="lt1"/>
              </a:solidFill>
              <a:latin typeface="Lato Light"/>
              <a:ea typeface="Lato Light"/>
              <a:cs typeface="Lato Light"/>
              <a:sym typeface="Lato Light"/>
            </a:endParaRPr>
          </a:p>
        </p:txBody>
      </p:sp>
      <p:sp>
        <p:nvSpPr>
          <p:cNvPr id="407" name="Google Shape;407;p53"/>
          <p:cNvSpPr/>
          <p:nvPr/>
        </p:nvSpPr>
        <p:spPr>
          <a:xfrm>
            <a:off x="1016000" y="2367775"/>
            <a:ext cx="4850700" cy="3936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3"/>
          <p:cNvSpPr/>
          <p:nvPr/>
        </p:nvSpPr>
        <p:spPr>
          <a:xfrm rot="5404197">
            <a:off x="3602650" y="2865225"/>
            <a:ext cx="245700" cy="152400"/>
          </a:xfrm>
          <a:prstGeom prst="rightArrow">
            <a:avLst>
              <a:gd fmla="val 22683" name="adj1"/>
              <a:gd fmla="val 52494"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4" name="Google Shape;414;p54"/>
          <p:cNvSpPr txBox="1"/>
          <p:nvPr/>
        </p:nvSpPr>
        <p:spPr>
          <a:xfrm>
            <a:off x="242595" y="356475"/>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LDT Lookup</a:t>
            </a:r>
            <a:endParaRPr sz="3000" strike="noStrike">
              <a:solidFill>
                <a:srgbClr val="202020"/>
              </a:solidFill>
              <a:latin typeface="Lato"/>
              <a:ea typeface="Lato"/>
              <a:cs typeface="Lato"/>
              <a:sym typeface="Lato"/>
            </a:endParaRPr>
          </a:p>
        </p:txBody>
      </p:sp>
      <p:pic>
        <p:nvPicPr>
          <p:cNvPr id="415" name="Google Shape;415;p54"/>
          <p:cNvPicPr preferRelativeResize="0"/>
          <p:nvPr/>
        </p:nvPicPr>
        <p:blipFill>
          <a:blip r:embed="rId3">
            <a:alphaModFix/>
          </a:blip>
          <a:stretch>
            <a:fillRect/>
          </a:stretch>
        </p:blipFill>
        <p:spPr>
          <a:xfrm>
            <a:off x="242600" y="1342688"/>
            <a:ext cx="6154501" cy="1493300"/>
          </a:xfrm>
          <a:prstGeom prst="rect">
            <a:avLst/>
          </a:prstGeom>
          <a:noFill/>
          <a:ln>
            <a:noFill/>
          </a:ln>
        </p:spPr>
      </p:pic>
      <p:pic>
        <p:nvPicPr>
          <p:cNvPr id="416" name="Google Shape;416;p54"/>
          <p:cNvPicPr preferRelativeResize="0"/>
          <p:nvPr/>
        </p:nvPicPr>
        <p:blipFill>
          <a:blip r:embed="rId4">
            <a:alphaModFix/>
          </a:blip>
          <a:stretch>
            <a:fillRect/>
          </a:stretch>
        </p:blipFill>
        <p:spPr>
          <a:xfrm>
            <a:off x="242600" y="2931477"/>
            <a:ext cx="6154499" cy="1862547"/>
          </a:xfrm>
          <a:prstGeom prst="rect">
            <a:avLst/>
          </a:prstGeom>
          <a:noFill/>
          <a:ln>
            <a:noFill/>
          </a:ln>
        </p:spPr>
      </p:pic>
      <p:sp>
        <p:nvSpPr>
          <p:cNvPr id="417" name="Google Shape;417;p54"/>
          <p:cNvSpPr txBox="1"/>
          <p:nvPr/>
        </p:nvSpPr>
        <p:spPr>
          <a:xfrm>
            <a:off x="0" y="48895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TLB Prefetcher for Inter-CU Locality Exploitation</a:t>
            </a:r>
            <a:endParaRPr sz="1000">
              <a:solidFill>
                <a:schemeClr val="lt1"/>
              </a:solidFill>
              <a:latin typeface="Lato Light"/>
              <a:ea typeface="Lato Light"/>
              <a:cs typeface="Lato Light"/>
              <a:sym typeface="Lato Light"/>
            </a:endParaRPr>
          </a:p>
        </p:txBody>
      </p:sp>
      <p:sp>
        <p:nvSpPr>
          <p:cNvPr id="418" name="Google Shape;418;p54"/>
          <p:cNvSpPr/>
          <p:nvPr/>
        </p:nvSpPr>
        <p:spPr>
          <a:xfrm>
            <a:off x="843925" y="2212250"/>
            <a:ext cx="4998300" cy="6636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4"/>
          <p:cNvSpPr/>
          <p:nvPr/>
        </p:nvSpPr>
        <p:spPr>
          <a:xfrm>
            <a:off x="770200" y="2931475"/>
            <a:ext cx="3326400" cy="6636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55"/>
          <p:cNvSpPr txBox="1"/>
          <p:nvPr/>
        </p:nvSpPr>
        <p:spPr>
          <a:xfrm>
            <a:off x="371520" y="342900"/>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Experimental </a:t>
            </a:r>
            <a:r>
              <a:rPr lang="en" sz="3000">
                <a:solidFill>
                  <a:srgbClr val="202020"/>
                </a:solidFill>
                <a:latin typeface="Lato"/>
                <a:ea typeface="Lato"/>
                <a:cs typeface="Lato"/>
                <a:sym typeface="Lato"/>
              </a:rPr>
              <a:t>design</a:t>
            </a:r>
            <a:endParaRPr sz="3000" strike="noStrike">
              <a:solidFill>
                <a:srgbClr val="202020"/>
              </a:solidFill>
              <a:latin typeface="Lato"/>
              <a:ea typeface="Lato"/>
              <a:cs typeface="Lato"/>
              <a:sym typeface="Lato"/>
            </a:endParaRPr>
          </a:p>
        </p:txBody>
      </p:sp>
      <p:sp>
        <p:nvSpPr>
          <p:cNvPr id="425" name="Google Shape;425;p55"/>
          <p:cNvSpPr txBox="1"/>
          <p:nvPr/>
        </p:nvSpPr>
        <p:spPr>
          <a:xfrm>
            <a:off x="371535" y="1421428"/>
            <a:ext cx="7257900" cy="3334200"/>
          </a:xfrm>
          <a:prstGeom prst="rect">
            <a:avLst/>
          </a:prstGeom>
          <a:noFill/>
          <a:ln>
            <a:noFill/>
          </a:ln>
        </p:spPr>
        <p:txBody>
          <a:bodyPr anchorCtr="0" anchor="t" bIns="34275" lIns="0" spcFirstLastPara="1" rIns="68575" wrap="square" tIns="34275">
            <a:noAutofit/>
          </a:bodyPr>
          <a:lstStyle/>
          <a:p>
            <a:pPr indent="0" lvl="0" marL="0" marR="0" rtl="0" algn="l">
              <a:spcBef>
                <a:spcPts val="0"/>
              </a:spcBef>
              <a:spcAft>
                <a:spcPts val="0"/>
              </a:spcAft>
              <a:buNone/>
            </a:pPr>
            <a:r>
              <a:t/>
            </a:r>
            <a:endParaRPr sz="1800">
              <a:latin typeface="Lato Light"/>
              <a:ea typeface="Lato Light"/>
              <a:cs typeface="Lato Light"/>
              <a:sym typeface="Lato Light"/>
            </a:endParaRPr>
          </a:p>
          <a:p>
            <a:pPr indent="-342900" lvl="0" marL="457200" marR="0" rtl="0" algn="l">
              <a:spcBef>
                <a:spcPts val="0"/>
              </a:spcBef>
              <a:spcAft>
                <a:spcPts val="0"/>
              </a:spcAft>
              <a:buClr>
                <a:srgbClr val="C5050C"/>
              </a:buClr>
              <a:buSzPts val="1800"/>
              <a:buFont typeface="Lato Light"/>
              <a:buChar char="❏"/>
            </a:pPr>
            <a:r>
              <a:rPr lang="en" sz="1800">
                <a:latin typeface="Lato Light"/>
                <a:ea typeface="Lato Light"/>
                <a:cs typeface="Lato Light"/>
                <a:sym typeface="Lato Light"/>
              </a:rPr>
              <a:t>Accuracy of modeling virtual memory</a:t>
            </a:r>
            <a:endParaRPr sz="1800">
              <a:latin typeface="Lato Light"/>
              <a:ea typeface="Lato Light"/>
              <a:cs typeface="Lato Light"/>
              <a:sym typeface="Lato Light"/>
            </a:endParaRPr>
          </a:p>
          <a:p>
            <a:pPr indent="-342900" lvl="0" marL="457200" marR="0" rtl="0" algn="l">
              <a:spcBef>
                <a:spcPts val="0"/>
              </a:spcBef>
              <a:spcAft>
                <a:spcPts val="0"/>
              </a:spcAft>
              <a:buClr>
                <a:srgbClr val="C5050C"/>
              </a:buClr>
              <a:buSzPts val="1800"/>
              <a:buFont typeface="Lato Light"/>
              <a:buChar char="❏"/>
            </a:pPr>
            <a:r>
              <a:rPr lang="en" sz="1800">
                <a:latin typeface="Lato Light"/>
                <a:ea typeface="Lato Light"/>
                <a:cs typeface="Lato Light"/>
                <a:sym typeface="Lato Light"/>
              </a:rPr>
              <a:t>Benchmark results</a:t>
            </a:r>
            <a:endParaRPr sz="1800">
              <a:latin typeface="Lato Light"/>
              <a:ea typeface="Lato Light"/>
              <a:cs typeface="Lato Light"/>
              <a:sym typeface="Lato Light"/>
            </a:endParaRPr>
          </a:p>
          <a:p>
            <a:pPr indent="0" lvl="0" marL="0" marR="0" rtl="0" algn="l">
              <a:spcBef>
                <a:spcPts val="0"/>
              </a:spcBef>
              <a:spcAft>
                <a:spcPts val="0"/>
              </a:spcAft>
              <a:buNone/>
            </a:pPr>
            <a:r>
              <a:t/>
            </a:r>
            <a:endParaRPr sz="1800">
              <a:solidFill>
                <a:srgbClr val="202020"/>
              </a:solidFill>
              <a:latin typeface="Lato Light"/>
              <a:ea typeface="Lato Light"/>
              <a:cs typeface="Lato Light"/>
              <a:sym typeface="Lato Light"/>
            </a:endParaRPr>
          </a:p>
        </p:txBody>
      </p:sp>
      <p:sp>
        <p:nvSpPr>
          <p:cNvPr id="426" name="Google Shape;426;p55"/>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r>
              <a:rPr lang="en" sz="1000">
                <a:solidFill>
                  <a:schemeClr val="lt1"/>
                </a:solidFill>
                <a:latin typeface="Lato Light"/>
                <a:ea typeface="Lato Light"/>
                <a:cs typeface="Lato Light"/>
                <a:sym typeface="Lato Light"/>
              </a:rPr>
              <a:t> </a:t>
            </a:r>
            <a:endParaRPr sz="1000">
              <a:solidFill>
                <a:schemeClr val="lt1"/>
              </a:solidFill>
              <a:latin typeface="Lato Light"/>
              <a:ea typeface="Lato Light"/>
              <a:cs typeface="Lato Light"/>
              <a:sym typeface="Lato Light"/>
            </a:endParaRPr>
          </a:p>
        </p:txBody>
      </p:sp>
      <p:sp>
        <p:nvSpPr>
          <p:cNvPr id="427" name="Google Shape;427;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56"/>
          <p:cNvSpPr txBox="1"/>
          <p:nvPr/>
        </p:nvSpPr>
        <p:spPr>
          <a:xfrm>
            <a:off x="242595" y="356475"/>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Experimental design</a:t>
            </a:r>
            <a:r>
              <a:rPr lang="en" sz="3000">
                <a:solidFill>
                  <a:srgbClr val="202020"/>
                </a:solidFill>
                <a:latin typeface="Lato"/>
                <a:ea typeface="Lato"/>
                <a:cs typeface="Lato"/>
                <a:sym typeface="Lato"/>
              </a:rPr>
              <a:t>: Modeling virtual memory</a:t>
            </a:r>
            <a:endParaRPr sz="3000" strike="noStrike">
              <a:solidFill>
                <a:srgbClr val="202020"/>
              </a:solidFill>
              <a:latin typeface="Lato"/>
              <a:ea typeface="Lato"/>
              <a:cs typeface="Lato"/>
              <a:sym typeface="Lato"/>
            </a:endParaRPr>
          </a:p>
        </p:txBody>
      </p:sp>
      <p:sp>
        <p:nvSpPr>
          <p:cNvPr id="433" name="Google Shape;433;p56"/>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434" name="Google Shape;434;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435" name="Google Shape;435;p56"/>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endParaRPr sz="1000">
              <a:solidFill>
                <a:schemeClr val="lt1"/>
              </a:solidFill>
              <a:latin typeface="Lato Light"/>
              <a:ea typeface="Lato Light"/>
              <a:cs typeface="Lato Light"/>
              <a:sym typeface="Lato Light"/>
            </a:endParaRPr>
          </a:p>
        </p:txBody>
      </p:sp>
      <p:sp>
        <p:nvSpPr>
          <p:cNvPr id="436" name="Google Shape;436;p56"/>
          <p:cNvSpPr txBox="1"/>
          <p:nvPr/>
        </p:nvSpPr>
        <p:spPr>
          <a:xfrm>
            <a:off x="371524" y="1421425"/>
            <a:ext cx="7688400" cy="3334200"/>
          </a:xfrm>
          <a:prstGeom prst="rect">
            <a:avLst/>
          </a:prstGeom>
          <a:noFill/>
          <a:ln>
            <a:noFill/>
          </a:ln>
        </p:spPr>
        <p:txBody>
          <a:bodyPr anchorCtr="0" anchor="t" bIns="34275" lIns="0" spcFirstLastPara="1" rIns="68575" wrap="square" tIns="34275">
            <a:noAutofit/>
          </a:bodyPr>
          <a:lstStyle/>
          <a:p>
            <a:pPr indent="0" lvl="0" marL="457200" rtl="0" algn="l">
              <a:spcBef>
                <a:spcPts val="0"/>
              </a:spcBef>
              <a:spcAft>
                <a:spcPts val="0"/>
              </a:spcAft>
              <a:buNone/>
            </a:pPr>
            <a:r>
              <a:t/>
            </a:r>
            <a:endParaRPr sz="1800">
              <a:solidFill>
                <a:srgbClr val="202020"/>
              </a:solidFill>
              <a:latin typeface="Lato"/>
              <a:ea typeface="Lato"/>
              <a:cs typeface="Lato"/>
              <a:sym typeface="Lato"/>
            </a:endParaRPr>
          </a:p>
          <a:p>
            <a:pPr indent="0" lvl="0" marL="0" rtl="0" algn="l">
              <a:spcBef>
                <a:spcPts val="0"/>
              </a:spcBef>
              <a:spcAft>
                <a:spcPts val="0"/>
              </a:spcAft>
              <a:buNone/>
            </a:pPr>
            <a:r>
              <a:t/>
            </a:r>
            <a:endParaRPr sz="1800">
              <a:solidFill>
                <a:srgbClr val="202020"/>
              </a:solidFill>
              <a:latin typeface="Lato"/>
              <a:ea typeface="Lato"/>
              <a:cs typeface="Lato"/>
              <a:sym typeface="Lato"/>
            </a:endParaRPr>
          </a:p>
        </p:txBody>
      </p:sp>
      <p:graphicFrame>
        <p:nvGraphicFramePr>
          <p:cNvPr id="437" name="Google Shape;437;p56"/>
          <p:cNvGraphicFramePr/>
          <p:nvPr/>
        </p:nvGraphicFramePr>
        <p:xfrm>
          <a:off x="952500" y="1421425"/>
          <a:ext cx="3000000" cy="3000000"/>
        </p:xfrm>
        <a:graphic>
          <a:graphicData uri="http://schemas.openxmlformats.org/drawingml/2006/table">
            <a:tbl>
              <a:tblPr>
                <a:noFill/>
                <a:tableStyleId>{AD48BAC0-5B27-43BC-BF36-3085A7F53708}</a:tableStyleId>
              </a:tblPr>
              <a:tblGrid>
                <a:gridCol w="3881400"/>
                <a:gridCol w="3881400"/>
              </a:tblGrid>
              <a:tr h="302875">
                <a:tc>
                  <a:txBody>
                    <a:bodyPr/>
                    <a:lstStyle/>
                    <a:p>
                      <a:pPr indent="0" lvl="0" marL="0" rtl="0" algn="ctr">
                        <a:spcBef>
                          <a:spcPts val="0"/>
                        </a:spcBef>
                        <a:spcAft>
                          <a:spcPts val="0"/>
                        </a:spcAft>
                        <a:buNone/>
                      </a:pPr>
                      <a:r>
                        <a:rPr b="1" lang="en"/>
                        <a:t>g</a:t>
                      </a:r>
                      <a:r>
                        <a:rPr b="1" lang="en"/>
                        <a:t>em5 SE</a:t>
                      </a:r>
                      <a:endParaRPr b="1"/>
                    </a:p>
                  </a:txBody>
                  <a:tcPr marT="91425" marB="91425" marR="91425" marL="91425">
                    <a:solidFill>
                      <a:srgbClr val="A4C2F4"/>
                    </a:solidFill>
                  </a:tcPr>
                </a:tc>
                <a:tc>
                  <a:txBody>
                    <a:bodyPr/>
                    <a:lstStyle/>
                    <a:p>
                      <a:pPr indent="0" lvl="0" marL="0" rtl="0" algn="ctr">
                        <a:spcBef>
                          <a:spcPts val="0"/>
                        </a:spcBef>
                        <a:spcAft>
                          <a:spcPts val="0"/>
                        </a:spcAft>
                        <a:buNone/>
                      </a:pPr>
                      <a:r>
                        <a:rPr b="1" lang="en"/>
                        <a:t>g</a:t>
                      </a:r>
                      <a:r>
                        <a:rPr b="1" lang="en"/>
                        <a:t>em5 Full System GPU </a:t>
                      </a:r>
                      <a:r>
                        <a:rPr lang="en"/>
                        <a:t>(relatively new)</a:t>
                      </a:r>
                      <a:endParaRPr/>
                    </a:p>
                  </a:txBody>
                  <a:tcPr marT="91425" marB="91425" marR="91425" marL="91425">
                    <a:solidFill>
                      <a:srgbClr val="A4C2F4"/>
                    </a:solidFill>
                  </a:tcPr>
                </a:tc>
              </a:tr>
              <a:tr h="466000">
                <a:tc>
                  <a:txBody>
                    <a:bodyPr/>
                    <a:lstStyle/>
                    <a:p>
                      <a:pPr indent="0" lvl="0" marL="0" rtl="0" algn="l">
                        <a:spcBef>
                          <a:spcPts val="0"/>
                        </a:spcBef>
                        <a:spcAft>
                          <a:spcPts val="0"/>
                        </a:spcAft>
                        <a:buNone/>
                      </a:pPr>
                      <a:r>
                        <a:rPr lang="en"/>
                        <a:t>TLB and PTW are modeled with annotations</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rgbClr val="6AA84F"/>
                          </a:solidFill>
                        </a:rPr>
                        <a:t>More precisely </a:t>
                      </a:r>
                      <a:r>
                        <a:rPr lang="en">
                          <a:solidFill>
                            <a:srgbClr val="6AA84F"/>
                          </a:solidFill>
                        </a:rPr>
                        <a:t>models TLB and PTW</a:t>
                      </a:r>
                      <a:endParaRPr>
                        <a:solidFill>
                          <a:srgbClr val="6AA84F"/>
                        </a:solidFill>
                      </a:endParaRPr>
                    </a:p>
                  </a:txBody>
                  <a:tcPr marT="91425" marB="91425" marR="91425" marL="91425"/>
                </a:tc>
              </a:tr>
              <a:tr h="466000">
                <a:tc>
                  <a:txBody>
                    <a:bodyPr/>
                    <a:lstStyle/>
                    <a:p>
                      <a:pPr indent="0" lvl="0" marL="0" rtl="0" algn="l">
                        <a:spcBef>
                          <a:spcPts val="0"/>
                        </a:spcBef>
                        <a:spcAft>
                          <a:spcPts val="0"/>
                        </a:spcAft>
                        <a:buNone/>
                      </a:pPr>
                      <a:r>
                        <a:rPr lang="en">
                          <a:solidFill>
                            <a:schemeClr val="dk1"/>
                          </a:solidFill>
                        </a:rPr>
                        <a:t>Shorter simulations, </a:t>
                      </a:r>
                      <a:r>
                        <a:rPr lang="en">
                          <a:solidFill>
                            <a:srgbClr val="6AA84F"/>
                          </a:solidFill>
                        </a:rPr>
                        <a:t>easier design exploration</a:t>
                      </a:r>
                      <a:endParaRPr>
                        <a:solidFill>
                          <a:srgbClr val="6AA84F"/>
                        </a:solidFill>
                      </a:endParaRPr>
                    </a:p>
                  </a:txBody>
                  <a:tcPr marT="91425" marB="91425" marR="91425" marL="91425"/>
                </a:tc>
                <a:tc>
                  <a:txBody>
                    <a:bodyPr/>
                    <a:lstStyle/>
                    <a:p>
                      <a:pPr indent="0" lvl="0" marL="0" rtl="0" algn="l">
                        <a:spcBef>
                          <a:spcPts val="0"/>
                        </a:spcBef>
                        <a:spcAft>
                          <a:spcPts val="0"/>
                        </a:spcAft>
                        <a:buNone/>
                      </a:pPr>
                      <a:r>
                        <a:rPr lang="en">
                          <a:solidFill>
                            <a:schemeClr val="dk1"/>
                          </a:solidFill>
                        </a:rPr>
                        <a:t>Long simulations, </a:t>
                      </a:r>
                      <a:r>
                        <a:rPr lang="en">
                          <a:solidFill>
                            <a:srgbClr val="CC0000"/>
                          </a:solidFill>
                        </a:rPr>
                        <a:t>difficult to debug/experiment</a:t>
                      </a:r>
                      <a:endParaRPr>
                        <a:solidFill>
                          <a:srgbClr val="CC0000"/>
                        </a:solidFill>
                      </a:endParaRPr>
                    </a:p>
                  </a:txBody>
                  <a:tcPr marT="91425" marB="91425" marR="91425" marL="91425"/>
                </a:tc>
              </a:tr>
            </a:tbl>
          </a:graphicData>
        </a:graphic>
      </p:graphicFrame>
      <p:sp>
        <p:nvSpPr>
          <p:cNvPr id="438" name="Google Shape;438;p56"/>
          <p:cNvSpPr txBox="1"/>
          <p:nvPr/>
        </p:nvSpPr>
        <p:spPr>
          <a:xfrm>
            <a:off x="981125" y="3301925"/>
            <a:ext cx="3431700" cy="8313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a:t>We made sure that the TLB miss latency is modelled to be the same value between FS and SE!</a:t>
            </a:r>
            <a:endParaRPr b="1"/>
          </a:p>
        </p:txBody>
      </p:sp>
      <p:cxnSp>
        <p:nvCxnSpPr>
          <p:cNvPr id="439" name="Google Shape;439;p56"/>
          <p:cNvCxnSpPr>
            <a:endCxn id="438" idx="1"/>
          </p:cNvCxnSpPr>
          <p:nvPr/>
        </p:nvCxnSpPr>
        <p:spPr>
          <a:xfrm flipH="1">
            <a:off x="981125" y="2178275"/>
            <a:ext cx="1597800" cy="1539300"/>
          </a:xfrm>
          <a:prstGeom prst="curvedConnector3">
            <a:avLst>
              <a:gd fmla="val 114903" name="adj1"/>
            </a:avLst>
          </a:prstGeom>
          <a:noFill/>
          <a:ln cap="flat" cmpd="sng" w="9525">
            <a:solidFill>
              <a:schemeClr val="dk2"/>
            </a:solidFill>
            <a:prstDash val="solid"/>
            <a:round/>
            <a:headEnd len="med" w="med" type="none"/>
            <a:tailEnd len="med" w="med" type="none"/>
          </a:ln>
        </p:spPr>
      </p:cxnSp>
      <p:pic>
        <p:nvPicPr>
          <p:cNvPr id="440" name="Google Shape;440;p56"/>
          <p:cNvPicPr preferRelativeResize="0"/>
          <p:nvPr/>
        </p:nvPicPr>
        <p:blipFill>
          <a:blip r:embed="rId3">
            <a:alphaModFix/>
          </a:blip>
          <a:stretch>
            <a:fillRect/>
          </a:stretch>
        </p:blipFill>
        <p:spPr>
          <a:xfrm>
            <a:off x="5009975" y="2749625"/>
            <a:ext cx="3295737" cy="2283668"/>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7"/>
          <p:cNvSpPr txBox="1"/>
          <p:nvPr/>
        </p:nvSpPr>
        <p:spPr>
          <a:xfrm>
            <a:off x="152550" y="0"/>
            <a:ext cx="8000700" cy="5445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2300">
                <a:solidFill>
                  <a:srgbClr val="202020"/>
                </a:solidFill>
                <a:latin typeface="Lato"/>
                <a:ea typeface="Lato"/>
                <a:cs typeface="Lato"/>
                <a:sym typeface="Lato"/>
              </a:rPr>
              <a:t>Experimental design</a:t>
            </a:r>
            <a:r>
              <a:rPr lang="en" sz="2300">
                <a:solidFill>
                  <a:srgbClr val="202020"/>
                </a:solidFill>
                <a:latin typeface="Lato"/>
                <a:ea typeface="Lato"/>
                <a:cs typeface="Lato"/>
                <a:sym typeface="Lato"/>
              </a:rPr>
              <a:t>: FS bring-up contributions</a:t>
            </a:r>
            <a:endParaRPr sz="2300" strike="noStrike">
              <a:solidFill>
                <a:srgbClr val="202020"/>
              </a:solidFill>
              <a:latin typeface="Lato"/>
              <a:ea typeface="Lato"/>
              <a:cs typeface="Lato"/>
              <a:sym typeface="Lato"/>
            </a:endParaRPr>
          </a:p>
        </p:txBody>
      </p:sp>
      <p:sp>
        <p:nvSpPr>
          <p:cNvPr id="446" name="Google Shape;446;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pic>
        <p:nvPicPr>
          <p:cNvPr id="447" name="Google Shape;447;p57"/>
          <p:cNvPicPr preferRelativeResize="0"/>
          <p:nvPr/>
        </p:nvPicPr>
        <p:blipFill>
          <a:blip r:embed="rId3">
            <a:alphaModFix/>
          </a:blip>
          <a:stretch>
            <a:fillRect/>
          </a:stretch>
        </p:blipFill>
        <p:spPr>
          <a:xfrm>
            <a:off x="80053" y="715450"/>
            <a:ext cx="5650271" cy="2151674"/>
          </a:xfrm>
          <a:prstGeom prst="rect">
            <a:avLst/>
          </a:prstGeom>
          <a:noFill/>
          <a:ln>
            <a:noFill/>
          </a:ln>
        </p:spPr>
      </p:pic>
      <p:pic>
        <p:nvPicPr>
          <p:cNvPr id="448" name="Google Shape;448;p57"/>
          <p:cNvPicPr preferRelativeResize="0"/>
          <p:nvPr/>
        </p:nvPicPr>
        <p:blipFill>
          <a:blip r:embed="rId4">
            <a:alphaModFix/>
          </a:blip>
          <a:stretch>
            <a:fillRect/>
          </a:stretch>
        </p:blipFill>
        <p:spPr>
          <a:xfrm>
            <a:off x="5500000" y="1179075"/>
            <a:ext cx="3724050" cy="3404524"/>
          </a:xfrm>
          <a:prstGeom prst="rect">
            <a:avLst/>
          </a:prstGeom>
          <a:noFill/>
          <a:ln>
            <a:noFill/>
          </a:ln>
        </p:spPr>
      </p:pic>
      <p:pic>
        <p:nvPicPr>
          <p:cNvPr id="449" name="Google Shape;449;p57"/>
          <p:cNvPicPr preferRelativeResize="0"/>
          <p:nvPr/>
        </p:nvPicPr>
        <p:blipFill>
          <a:blip r:embed="rId5">
            <a:alphaModFix/>
          </a:blip>
          <a:stretch>
            <a:fillRect/>
          </a:stretch>
        </p:blipFill>
        <p:spPr>
          <a:xfrm>
            <a:off x="442750" y="2991775"/>
            <a:ext cx="4592025" cy="2151675"/>
          </a:xfrm>
          <a:prstGeom prst="rect">
            <a:avLst/>
          </a:prstGeom>
          <a:noFill/>
          <a:ln>
            <a:noFill/>
          </a:ln>
        </p:spPr>
      </p:pic>
      <p:sp>
        <p:nvSpPr>
          <p:cNvPr id="450" name="Google Shape;450;p57"/>
          <p:cNvSpPr txBox="1"/>
          <p:nvPr/>
        </p:nvSpPr>
        <p:spPr>
          <a:xfrm>
            <a:off x="2792875" y="1179075"/>
            <a:ext cx="27072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0000FF"/>
              </a:buClr>
              <a:buSzPts val="1400"/>
              <a:buAutoNum type="arabicPeriod"/>
            </a:pPr>
            <a:r>
              <a:rPr b="1" lang="en">
                <a:solidFill>
                  <a:srgbClr val="0000FF"/>
                </a:solidFill>
              </a:rPr>
              <a:t>Mailing list exchanges</a:t>
            </a:r>
            <a:endParaRPr b="1">
              <a:solidFill>
                <a:srgbClr val="0000FF"/>
              </a:solidFill>
            </a:endParaRPr>
          </a:p>
        </p:txBody>
      </p:sp>
      <p:sp>
        <p:nvSpPr>
          <p:cNvPr id="451" name="Google Shape;451;p57"/>
          <p:cNvSpPr txBox="1"/>
          <p:nvPr/>
        </p:nvSpPr>
        <p:spPr>
          <a:xfrm>
            <a:off x="6722600" y="1099775"/>
            <a:ext cx="2569200" cy="400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b="1" lang="en">
                <a:solidFill>
                  <a:srgbClr val="0000FF"/>
                </a:solidFill>
              </a:rPr>
              <a:t>3. Reported a bug</a:t>
            </a:r>
            <a:endParaRPr b="1">
              <a:solidFill>
                <a:srgbClr val="0000FF"/>
              </a:solidFill>
            </a:endParaRPr>
          </a:p>
        </p:txBody>
      </p:sp>
      <p:sp>
        <p:nvSpPr>
          <p:cNvPr id="452" name="Google Shape;452;p57"/>
          <p:cNvSpPr txBox="1"/>
          <p:nvPr/>
        </p:nvSpPr>
        <p:spPr>
          <a:xfrm>
            <a:off x="3901500" y="3405225"/>
            <a:ext cx="13410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0000FF"/>
                </a:solidFill>
              </a:rPr>
              <a:t>2. Merged PR</a:t>
            </a:r>
            <a:endParaRPr b="1">
              <a:solidFill>
                <a:srgbClr val="0000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40"/>
          <p:cNvSpPr txBox="1"/>
          <p:nvPr/>
        </p:nvSpPr>
        <p:spPr>
          <a:xfrm>
            <a:off x="371520" y="342900"/>
            <a:ext cx="8000640" cy="79974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Outline</a:t>
            </a:r>
            <a:endParaRPr sz="3000" strike="noStrike">
              <a:solidFill>
                <a:srgbClr val="202020"/>
              </a:solidFill>
              <a:latin typeface="Lato"/>
              <a:ea typeface="Lato"/>
              <a:cs typeface="Lato"/>
              <a:sym typeface="Lato"/>
            </a:endParaRPr>
          </a:p>
        </p:txBody>
      </p:sp>
      <p:sp>
        <p:nvSpPr>
          <p:cNvPr id="205" name="Google Shape;205;p40"/>
          <p:cNvSpPr txBox="1"/>
          <p:nvPr/>
        </p:nvSpPr>
        <p:spPr>
          <a:xfrm>
            <a:off x="371535" y="1421428"/>
            <a:ext cx="7257900" cy="3334200"/>
          </a:xfrm>
          <a:prstGeom prst="rect">
            <a:avLst/>
          </a:prstGeom>
          <a:noFill/>
          <a:ln>
            <a:noFill/>
          </a:ln>
        </p:spPr>
        <p:txBody>
          <a:bodyPr anchorCtr="0" anchor="t" bIns="34275" lIns="0" spcFirstLastPara="1" rIns="68575" wrap="square" tIns="34275">
            <a:noAutofit/>
          </a:bodyPr>
          <a:lstStyle/>
          <a:p>
            <a:pPr indent="-317500" lvl="0" marL="457200" marR="0" rtl="0" algn="l">
              <a:spcBef>
                <a:spcPts val="0"/>
              </a:spcBef>
              <a:spcAft>
                <a:spcPts val="0"/>
              </a:spcAft>
              <a:buClr>
                <a:srgbClr val="000000"/>
              </a:buClr>
              <a:buSzPts val="1400"/>
              <a:buFont typeface="Lato"/>
              <a:buChar char="❏"/>
            </a:pPr>
            <a:r>
              <a:rPr b="1" lang="en" sz="1800">
                <a:latin typeface="Lato"/>
                <a:ea typeface="Lato"/>
                <a:cs typeface="Lato"/>
                <a:sym typeface="Lato"/>
              </a:rPr>
              <a:t>Introduction</a:t>
            </a:r>
            <a:endParaRPr b="1" sz="1800">
              <a:latin typeface="Lato"/>
              <a:ea typeface="Lato"/>
              <a:cs typeface="Lato"/>
              <a:sym typeface="Lato"/>
            </a:endParaRPr>
          </a:p>
          <a:p>
            <a:pPr indent="-317500" lvl="1" marL="914400" marR="0" rtl="0" algn="l">
              <a:spcBef>
                <a:spcPts val="0"/>
              </a:spcBef>
              <a:spcAft>
                <a:spcPts val="0"/>
              </a:spcAft>
              <a:buClr>
                <a:srgbClr val="000000"/>
              </a:buClr>
              <a:buSzPts val="1400"/>
              <a:buFont typeface="Lato"/>
              <a:buChar char="❏"/>
            </a:pPr>
            <a:r>
              <a:rPr b="1" lang="en" sz="1800">
                <a:latin typeface="Lato"/>
                <a:ea typeface="Lato"/>
                <a:cs typeface="Lato"/>
                <a:sym typeface="Lato"/>
              </a:rPr>
              <a:t>Virtual Memory in GPUs</a:t>
            </a:r>
            <a:endParaRPr b="1" sz="1800">
              <a:latin typeface="Lato"/>
              <a:ea typeface="Lato"/>
              <a:cs typeface="Lato"/>
              <a:sym typeface="Lato"/>
            </a:endParaRPr>
          </a:p>
          <a:p>
            <a:pPr indent="-317500" lvl="0" marL="4572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Motivation and Background</a:t>
            </a:r>
            <a:endParaRPr sz="1800">
              <a:solidFill>
                <a:srgbClr val="585858"/>
              </a:solidFill>
              <a:latin typeface="Lato Light"/>
              <a:ea typeface="Lato Light"/>
              <a:cs typeface="Lato Light"/>
              <a:sym typeface="Lato Light"/>
            </a:endParaRPr>
          </a:p>
          <a:p>
            <a:pPr indent="-317500" lvl="1" marL="9144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Valkyrie: </a:t>
            </a:r>
            <a:r>
              <a:rPr lang="en" sz="1800">
                <a:solidFill>
                  <a:srgbClr val="585858"/>
                </a:solidFill>
                <a:latin typeface="Lato Light"/>
                <a:ea typeface="Lato Light"/>
                <a:cs typeface="Lato Light"/>
                <a:sym typeface="Lato Light"/>
              </a:rPr>
              <a:t>Exploiting</a:t>
            </a:r>
            <a:r>
              <a:rPr lang="en" sz="1800">
                <a:solidFill>
                  <a:srgbClr val="585858"/>
                </a:solidFill>
                <a:latin typeface="Lato Light"/>
                <a:ea typeface="Lato Light"/>
                <a:cs typeface="Lato Light"/>
                <a:sym typeface="Lato Light"/>
              </a:rPr>
              <a:t> Inter-TLB locality</a:t>
            </a:r>
            <a:endParaRPr sz="1800">
              <a:solidFill>
                <a:srgbClr val="585858"/>
              </a:solidFill>
              <a:latin typeface="Lato Light"/>
              <a:ea typeface="Lato Light"/>
              <a:cs typeface="Lato Light"/>
              <a:sym typeface="Lato Light"/>
            </a:endParaRPr>
          </a:p>
          <a:p>
            <a:pPr indent="-317500" lvl="0" marL="4572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Methodology</a:t>
            </a:r>
            <a:endParaRPr sz="1800">
              <a:solidFill>
                <a:srgbClr val="585858"/>
              </a:solidFill>
              <a:latin typeface="Lato Light"/>
              <a:ea typeface="Lato Light"/>
              <a:cs typeface="Lato Light"/>
              <a:sym typeface="Lato Light"/>
            </a:endParaRPr>
          </a:p>
          <a:p>
            <a:pPr indent="-317500" lvl="0" marL="4572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Results</a:t>
            </a:r>
            <a:endParaRPr sz="1800">
              <a:solidFill>
                <a:srgbClr val="585858"/>
              </a:solidFill>
              <a:latin typeface="Lato Light"/>
              <a:ea typeface="Lato Light"/>
              <a:cs typeface="Lato Light"/>
              <a:sym typeface="Lato Light"/>
            </a:endParaRPr>
          </a:p>
          <a:p>
            <a:pPr indent="-317500" lvl="0" marL="4572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Summary </a:t>
            </a:r>
            <a:r>
              <a:rPr lang="en" sz="1800">
                <a:solidFill>
                  <a:srgbClr val="585858"/>
                </a:solidFill>
                <a:latin typeface="Lato Light"/>
                <a:ea typeface="Lato Light"/>
                <a:cs typeface="Lato Light"/>
                <a:sym typeface="Lato Light"/>
              </a:rPr>
              <a:t>and Project Learnings</a:t>
            </a:r>
            <a:endParaRPr sz="1800">
              <a:solidFill>
                <a:srgbClr val="585858"/>
              </a:solidFill>
              <a:latin typeface="Lato Light"/>
              <a:ea typeface="Lato Light"/>
              <a:cs typeface="Lato Light"/>
              <a:sym typeface="Lato Light"/>
            </a:endParaRPr>
          </a:p>
          <a:p>
            <a:pPr indent="0" lvl="0" marL="0" marR="0" rtl="0" algn="l">
              <a:spcBef>
                <a:spcPts val="0"/>
              </a:spcBef>
              <a:spcAft>
                <a:spcPts val="0"/>
              </a:spcAft>
              <a:buNone/>
            </a:pPr>
            <a:r>
              <a:t/>
            </a:r>
            <a:endParaRPr sz="1800">
              <a:solidFill>
                <a:srgbClr val="202020"/>
              </a:solidFill>
              <a:latin typeface="Lato Light"/>
              <a:ea typeface="Lato Light"/>
              <a:cs typeface="Lato Light"/>
              <a:sym typeface="Lato Light"/>
            </a:endParaRPr>
          </a:p>
        </p:txBody>
      </p:sp>
      <p:sp>
        <p:nvSpPr>
          <p:cNvPr id="206" name="Google Shape;206;p40"/>
          <p:cNvSpPr txBox="1"/>
          <p:nvPr/>
        </p:nvSpPr>
        <p:spPr>
          <a:xfrm>
            <a:off x="0" y="4874310"/>
            <a:ext cx="4758750" cy="26298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 </a:t>
            </a:r>
            <a:endParaRPr sz="1000">
              <a:solidFill>
                <a:srgbClr val="FFFFFF"/>
              </a:solidFill>
              <a:latin typeface="Lato"/>
              <a:ea typeface="Lato"/>
              <a:cs typeface="Lato"/>
              <a:sym typeface="Lato"/>
            </a:endParaRPr>
          </a:p>
        </p:txBody>
      </p:sp>
      <p:sp>
        <p:nvSpPr>
          <p:cNvPr id="207" name="Google Shape;207;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pic>
        <p:nvPicPr>
          <p:cNvPr id="457" name="Google Shape;457;p58"/>
          <p:cNvPicPr preferRelativeResize="0"/>
          <p:nvPr/>
        </p:nvPicPr>
        <p:blipFill rotWithShape="1">
          <a:blip r:embed="rId3">
            <a:alphaModFix/>
          </a:blip>
          <a:srcRect b="0" l="0" r="0" t="10273"/>
          <a:stretch/>
        </p:blipFill>
        <p:spPr>
          <a:xfrm>
            <a:off x="1592025" y="2819925"/>
            <a:ext cx="5559675" cy="2105075"/>
          </a:xfrm>
          <a:prstGeom prst="rect">
            <a:avLst/>
          </a:prstGeom>
          <a:noFill/>
          <a:ln>
            <a:noFill/>
          </a:ln>
        </p:spPr>
      </p:pic>
      <p:sp>
        <p:nvSpPr>
          <p:cNvPr id="458" name="Google Shape;458;p58"/>
          <p:cNvSpPr txBox="1"/>
          <p:nvPr/>
        </p:nvSpPr>
        <p:spPr>
          <a:xfrm>
            <a:off x="371520" y="342900"/>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Experimental design: Benchmarks</a:t>
            </a:r>
            <a:endParaRPr sz="3000" strike="noStrike">
              <a:solidFill>
                <a:srgbClr val="202020"/>
              </a:solidFill>
              <a:latin typeface="Lato"/>
              <a:ea typeface="Lato"/>
              <a:cs typeface="Lato"/>
              <a:sym typeface="Lato"/>
            </a:endParaRPr>
          </a:p>
        </p:txBody>
      </p:sp>
      <p:sp>
        <p:nvSpPr>
          <p:cNvPr id="459" name="Google Shape;459;p58"/>
          <p:cNvSpPr txBox="1"/>
          <p:nvPr/>
        </p:nvSpPr>
        <p:spPr>
          <a:xfrm>
            <a:off x="371525" y="1421425"/>
            <a:ext cx="7688400" cy="1523100"/>
          </a:xfrm>
          <a:prstGeom prst="rect">
            <a:avLst/>
          </a:prstGeom>
          <a:noFill/>
          <a:ln>
            <a:noFill/>
          </a:ln>
        </p:spPr>
        <p:txBody>
          <a:bodyPr anchorCtr="0" anchor="t" bIns="34275" lIns="0" spcFirstLastPara="1" rIns="68575" wrap="square" tIns="34275">
            <a:noAutofit/>
          </a:bodyPr>
          <a:lstStyle/>
          <a:p>
            <a:pPr indent="-317500" lvl="0" marL="457200" rtl="0" algn="l">
              <a:spcBef>
                <a:spcPts val="0"/>
              </a:spcBef>
              <a:spcAft>
                <a:spcPts val="0"/>
              </a:spcAft>
              <a:buClr>
                <a:srgbClr val="202020"/>
              </a:buClr>
              <a:buSzPts val="1400"/>
              <a:buFont typeface="Lato"/>
              <a:buChar char="❏"/>
            </a:pPr>
            <a:r>
              <a:rPr b="1" lang="en" sz="1800">
                <a:solidFill>
                  <a:srgbClr val="202020"/>
                </a:solidFill>
                <a:latin typeface="Lato"/>
                <a:ea typeface="Lato"/>
                <a:cs typeface="Lato"/>
                <a:sym typeface="Lato"/>
              </a:rPr>
              <a:t>Square</a:t>
            </a:r>
            <a:r>
              <a:rPr lang="en" sz="1800">
                <a:solidFill>
                  <a:srgbClr val="202020"/>
                </a:solidFill>
                <a:latin typeface="Lato"/>
                <a:ea typeface="Lato"/>
                <a:cs typeface="Lato"/>
                <a:sym typeface="Lato"/>
              </a:rPr>
              <a:t>:  Microbenchmark that computes C[i] = A[i] * A[i]</a:t>
            </a:r>
            <a:endParaRPr sz="1800">
              <a:solidFill>
                <a:srgbClr val="202020"/>
              </a:solidFill>
              <a:latin typeface="Lato"/>
              <a:ea typeface="Lato"/>
              <a:cs typeface="Lato"/>
              <a:sym typeface="Lato"/>
            </a:endParaRPr>
          </a:p>
          <a:p>
            <a:pPr indent="-317500" lvl="0" marL="457200" rtl="0" algn="l">
              <a:spcBef>
                <a:spcPts val="0"/>
              </a:spcBef>
              <a:spcAft>
                <a:spcPts val="0"/>
              </a:spcAft>
              <a:buClr>
                <a:srgbClr val="202020"/>
              </a:buClr>
              <a:buSzPts val="1400"/>
              <a:buFont typeface="Lato"/>
              <a:buChar char="❏"/>
            </a:pPr>
            <a:r>
              <a:rPr b="1" lang="en" sz="1800">
                <a:solidFill>
                  <a:srgbClr val="202020"/>
                </a:solidFill>
                <a:latin typeface="Lato"/>
                <a:ea typeface="Lato"/>
                <a:cs typeface="Lato"/>
                <a:sym typeface="Lato"/>
              </a:rPr>
              <a:t>Rodinia</a:t>
            </a:r>
            <a:r>
              <a:rPr lang="en" sz="1800">
                <a:solidFill>
                  <a:srgbClr val="202020"/>
                </a:solidFill>
                <a:latin typeface="Lato"/>
                <a:ea typeface="Lato"/>
                <a:cs typeface="Lato"/>
                <a:sym typeface="Lato"/>
              </a:rPr>
              <a:t>: Benchmark </a:t>
            </a:r>
            <a:r>
              <a:rPr lang="en" sz="1800">
                <a:solidFill>
                  <a:srgbClr val="202020"/>
                </a:solidFill>
                <a:latin typeface="Lato"/>
                <a:ea typeface="Lato"/>
                <a:cs typeface="Lato"/>
                <a:sym typeface="Lato"/>
              </a:rPr>
              <a:t>suite for diverse parallel heterogeneous computing</a:t>
            </a:r>
            <a:endParaRPr sz="1800">
              <a:solidFill>
                <a:srgbClr val="202020"/>
              </a:solidFill>
              <a:latin typeface="Lato"/>
              <a:ea typeface="Lato"/>
              <a:cs typeface="Lato"/>
              <a:sym typeface="Lato"/>
            </a:endParaRPr>
          </a:p>
          <a:p>
            <a:pPr indent="-317500" lvl="1" marL="914400" rtl="0" algn="l">
              <a:spcBef>
                <a:spcPts val="0"/>
              </a:spcBef>
              <a:spcAft>
                <a:spcPts val="0"/>
              </a:spcAft>
              <a:buClr>
                <a:srgbClr val="202020"/>
              </a:buClr>
              <a:buSzPts val="1400"/>
              <a:buFont typeface="Lato"/>
              <a:buChar char="❏"/>
            </a:pPr>
            <a:r>
              <a:rPr lang="en" sz="1800">
                <a:solidFill>
                  <a:srgbClr val="202020"/>
                </a:solidFill>
                <a:latin typeface="Lato"/>
                <a:ea typeface="Lato"/>
                <a:cs typeface="Lato"/>
                <a:sym typeface="Lato"/>
              </a:rPr>
              <a:t>Excluded workloads: </a:t>
            </a:r>
            <a:endParaRPr sz="1800">
              <a:solidFill>
                <a:srgbClr val="202020"/>
              </a:solidFill>
              <a:latin typeface="Lato"/>
              <a:ea typeface="Lato"/>
              <a:cs typeface="Lato"/>
              <a:sym typeface="Lato"/>
            </a:endParaRPr>
          </a:p>
          <a:p>
            <a:pPr indent="-317500" lvl="2" marL="1371600" rtl="0" algn="l">
              <a:spcBef>
                <a:spcPts val="0"/>
              </a:spcBef>
              <a:spcAft>
                <a:spcPts val="0"/>
              </a:spcAft>
              <a:buClr>
                <a:srgbClr val="202020"/>
              </a:buClr>
              <a:buSzPts val="1400"/>
              <a:buFont typeface="Lato"/>
              <a:buChar char="❏"/>
            </a:pPr>
            <a:r>
              <a:rPr lang="en" sz="1800">
                <a:solidFill>
                  <a:srgbClr val="202020"/>
                </a:solidFill>
                <a:latin typeface="Lato"/>
                <a:ea typeface="Lato"/>
                <a:cs typeface="Lato"/>
                <a:sym typeface="Lato"/>
              </a:rPr>
              <a:t>Long runtime(huffman,h3D, streamcluster,cfd)</a:t>
            </a:r>
            <a:endParaRPr sz="1800">
              <a:solidFill>
                <a:srgbClr val="202020"/>
              </a:solidFill>
              <a:latin typeface="Lato"/>
              <a:ea typeface="Lato"/>
              <a:cs typeface="Lato"/>
              <a:sym typeface="Lato"/>
            </a:endParaRPr>
          </a:p>
          <a:p>
            <a:pPr indent="-317500" lvl="2" marL="1371600" rtl="0" algn="l">
              <a:spcBef>
                <a:spcPts val="0"/>
              </a:spcBef>
              <a:spcAft>
                <a:spcPts val="0"/>
              </a:spcAft>
              <a:buClr>
                <a:srgbClr val="202020"/>
              </a:buClr>
              <a:buSzPts val="1400"/>
              <a:buFont typeface="Lato"/>
              <a:buChar char="❏"/>
            </a:pPr>
            <a:r>
              <a:rPr lang="en" sz="1800">
                <a:solidFill>
                  <a:srgbClr val="202020"/>
                </a:solidFill>
                <a:latin typeface="Lato"/>
                <a:ea typeface="Lato"/>
                <a:cs typeface="Lato"/>
                <a:sym typeface="Lato"/>
              </a:rPr>
              <a:t>Lack of texture support in gem5 (kmeans, leukocyte, heartwall)</a:t>
            </a:r>
            <a:endParaRPr sz="1800">
              <a:solidFill>
                <a:srgbClr val="202020"/>
              </a:solidFill>
              <a:latin typeface="Lato"/>
              <a:ea typeface="Lato"/>
              <a:cs typeface="Lato"/>
              <a:sym typeface="Lato"/>
            </a:endParaRPr>
          </a:p>
        </p:txBody>
      </p:sp>
      <p:sp>
        <p:nvSpPr>
          <p:cNvPr id="460" name="Google Shape;460;p58"/>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461" name="Google Shape;461;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462" name="Google Shape;462;p58"/>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endParaRPr sz="1000">
              <a:solidFill>
                <a:schemeClr val="lt1"/>
              </a:solidFill>
              <a:latin typeface="Lato Light"/>
              <a:ea typeface="Lato Light"/>
              <a:cs typeface="Lato Light"/>
              <a:sym typeface="Lato Light"/>
            </a:endParaRPr>
          </a:p>
        </p:txBody>
      </p:sp>
      <p:sp>
        <p:nvSpPr>
          <p:cNvPr id="463" name="Google Shape;463;p58"/>
          <p:cNvSpPr/>
          <p:nvPr/>
        </p:nvSpPr>
        <p:spPr>
          <a:xfrm>
            <a:off x="1691650" y="3481075"/>
            <a:ext cx="1625400" cy="799800"/>
          </a:xfrm>
          <a:prstGeom prst="roundRect">
            <a:avLst>
              <a:gd fmla="val 16667" name="adj"/>
            </a:avLst>
          </a:prstGeom>
          <a:solidFill>
            <a:srgbClr val="04DC23">
              <a:alpha val="24710"/>
            </a:srgbClr>
          </a:solidFill>
          <a:ln cap="flat" cmpd="sng" w="9525">
            <a:solidFill>
              <a:srgbClr val="6AA84F"/>
            </a:solidFill>
            <a:prstDash val="solid"/>
            <a:round/>
            <a:headEnd len="sm" w="sm" type="none"/>
            <a:tailEnd len="sm" w="sm" type="none"/>
          </a:ln>
          <a:effectLst>
            <a:outerShdw blurRad="400050" rotWithShape="0" algn="bl" dir="5400000" dist="19050">
              <a:srgbClr val="000000">
                <a:alpha val="5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58"/>
          <p:cNvSpPr/>
          <p:nvPr/>
        </p:nvSpPr>
        <p:spPr>
          <a:xfrm>
            <a:off x="1677136" y="4501093"/>
            <a:ext cx="1691700" cy="171600"/>
          </a:xfrm>
          <a:prstGeom prst="rect">
            <a:avLst/>
          </a:prstGeom>
          <a:solidFill>
            <a:srgbClr val="04DC23">
              <a:alpha val="24710"/>
            </a:srgbClr>
          </a:solidFill>
          <a:ln cap="flat" cmpd="sng" w="9525">
            <a:solidFill>
              <a:srgbClr val="6AA84F"/>
            </a:solidFill>
            <a:prstDash val="solid"/>
            <a:round/>
            <a:headEnd len="sm" w="sm" type="none"/>
            <a:tailEnd len="sm" w="sm" type="none"/>
          </a:ln>
          <a:effectLst>
            <a:outerShdw blurRad="400050" rotWithShape="0" algn="bl" dir="5400000" dist="19050">
              <a:srgbClr val="000000">
                <a:alpha val="5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59"/>
          <p:cNvSpPr txBox="1"/>
          <p:nvPr/>
        </p:nvSpPr>
        <p:spPr>
          <a:xfrm>
            <a:off x="371520" y="342900"/>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Results: Baseline (Miss rate and execution time)</a:t>
            </a:r>
            <a:endParaRPr sz="3000" strike="noStrike">
              <a:solidFill>
                <a:srgbClr val="202020"/>
              </a:solidFill>
              <a:latin typeface="Lato"/>
              <a:ea typeface="Lato"/>
              <a:cs typeface="Lato"/>
              <a:sym typeface="Lato"/>
            </a:endParaRPr>
          </a:p>
        </p:txBody>
      </p:sp>
      <p:sp>
        <p:nvSpPr>
          <p:cNvPr id="470" name="Google Shape;470;p59"/>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endParaRPr sz="1000">
              <a:solidFill>
                <a:schemeClr val="lt1"/>
              </a:solidFill>
              <a:latin typeface="Lato Light"/>
              <a:ea typeface="Lato Light"/>
              <a:cs typeface="Lato Light"/>
              <a:sym typeface="Lato Light"/>
            </a:endParaRPr>
          </a:p>
        </p:txBody>
      </p:sp>
      <p:sp>
        <p:nvSpPr>
          <p:cNvPr id="471" name="Google Shape;471;p5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pic>
        <p:nvPicPr>
          <p:cNvPr id="472" name="Google Shape;472;p59"/>
          <p:cNvPicPr preferRelativeResize="0"/>
          <p:nvPr/>
        </p:nvPicPr>
        <p:blipFill rotWithShape="1">
          <a:blip r:embed="rId3">
            <a:alphaModFix/>
          </a:blip>
          <a:srcRect b="2315" l="0" r="0" t="0"/>
          <a:stretch/>
        </p:blipFill>
        <p:spPr>
          <a:xfrm>
            <a:off x="862838" y="1221525"/>
            <a:ext cx="5831122" cy="3573951"/>
          </a:xfrm>
          <a:prstGeom prst="rect">
            <a:avLst/>
          </a:prstGeom>
          <a:noFill/>
          <a:ln>
            <a:noFill/>
          </a:ln>
        </p:spPr>
      </p:pic>
      <p:pic>
        <p:nvPicPr>
          <p:cNvPr id="473" name="Google Shape;473;p59"/>
          <p:cNvPicPr preferRelativeResize="0"/>
          <p:nvPr/>
        </p:nvPicPr>
        <p:blipFill>
          <a:blip r:embed="rId4">
            <a:alphaModFix/>
          </a:blip>
          <a:stretch>
            <a:fillRect/>
          </a:stretch>
        </p:blipFill>
        <p:spPr>
          <a:xfrm>
            <a:off x="6074025" y="2828425"/>
            <a:ext cx="3031451" cy="671596"/>
          </a:xfrm>
          <a:prstGeom prst="rect">
            <a:avLst/>
          </a:prstGeom>
          <a:noFill/>
          <a:ln>
            <a:noFill/>
          </a:ln>
        </p:spPr>
      </p:pic>
      <p:graphicFrame>
        <p:nvGraphicFramePr>
          <p:cNvPr id="474" name="Google Shape;474;p59"/>
          <p:cNvGraphicFramePr/>
          <p:nvPr/>
        </p:nvGraphicFramePr>
        <p:xfrm>
          <a:off x="6074013" y="1866097"/>
          <a:ext cx="3000000" cy="3000000"/>
        </p:xfrm>
        <a:graphic>
          <a:graphicData uri="http://schemas.openxmlformats.org/drawingml/2006/table">
            <a:tbl>
              <a:tblPr>
                <a:noFill/>
                <a:tableStyleId>{AD48BAC0-5B27-43BC-BF36-3085A7F53708}</a:tableStyleId>
              </a:tblPr>
              <a:tblGrid>
                <a:gridCol w="882975"/>
                <a:gridCol w="923125"/>
              </a:tblGrid>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 L1 TLBs</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64</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L1 TLB size</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32 entries</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189300">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 L2 TLBs</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1</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L2 TLB size</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4096 entries</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60"/>
          <p:cNvSpPr txBox="1"/>
          <p:nvPr/>
        </p:nvSpPr>
        <p:spPr>
          <a:xfrm>
            <a:off x="371520" y="342900"/>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Results (Rodinia)</a:t>
            </a:r>
            <a:endParaRPr sz="3000" strike="noStrike">
              <a:solidFill>
                <a:srgbClr val="202020"/>
              </a:solidFill>
              <a:latin typeface="Lato"/>
              <a:ea typeface="Lato"/>
              <a:cs typeface="Lato"/>
              <a:sym typeface="Lato"/>
            </a:endParaRPr>
          </a:p>
        </p:txBody>
      </p:sp>
      <p:sp>
        <p:nvSpPr>
          <p:cNvPr id="480" name="Google Shape;480;p6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pic>
        <p:nvPicPr>
          <p:cNvPr id="481" name="Google Shape;481;p60"/>
          <p:cNvPicPr preferRelativeResize="0"/>
          <p:nvPr/>
        </p:nvPicPr>
        <p:blipFill rotWithShape="1">
          <a:blip r:embed="rId3">
            <a:alphaModFix/>
          </a:blip>
          <a:srcRect b="2008" l="0" r="0" t="0"/>
          <a:stretch/>
        </p:blipFill>
        <p:spPr>
          <a:xfrm>
            <a:off x="1207475" y="1142700"/>
            <a:ext cx="6882099" cy="4000749"/>
          </a:xfrm>
          <a:prstGeom prst="rect">
            <a:avLst/>
          </a:prstGeom>
          <a:noFill/>
          <a:ln>
            <a:noFill/>
          </a:ln>
        </p:spPr>
      </p:pic>
      <p:graphicFrame>
        <p:nvGraphicFramePr>
          <p:cNvPr id="482" name="Google Shape;482;p60"/>
          <p:cNvGraphicFramePr/>
          <p:nvPr/>
        </p:nvGraphicFramePr>
        <p:xfrm>
          <a:off x="1824363" y="1822397"/>
          <a:ext cx="3000000" cy="3000000"/>
        </p:xfrm>
        <a:graphic>
          <a:graphicData uri="http://schemas.openxmlformats.org/drawingml/2006/table">
            <a:tbl>
              <a:tblPr>
                <a:noFill/>
                <a:tableStyleId>{AD48BAC0-5B27-43BC-BF36-3085A7F53708}</a:tableStyleId>
              </a:tblPr>
              <a:tblGrid>
                <a:gridCol w="882975"/>
                <a:gridCol w="923125"/>
              </a:tblGrid>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 L1 TLBs</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64</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L1 TLB size</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4 entries</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189300">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 L2 TLBs</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1</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L2 TLB size</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16</a:t>
                      </a:r>
                      <a:r>
                        <a:rPr lang="en" sz="900">
                          <a:latin typeface="Lato Light"/>
                          <a:ea typeface="Lato Light"/>
                          <a:cs typeface="Lato Light"/>
                          <a:sym typeface="Lato Light"/>
                        </a:rPr>
                        <a:t> entries</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sp>
        <p:nvSpPr>
          <p:cNvPr id="483" name="Google Shape;483;p60"/>
          <p:cNvSpPr/>
          <p:nvPr/>
        </p:nvSpPr>
        <p:spPr>
          <a:xfrm>
            <a:off x="5656400" y="1333475"/>
            <a:ext cx="989100" cy="974700"/>
          </a:xfrm>
          <a:prstGeom prst="ellipse">
            <a:avLst/>
          </a:prstGeom>
          <a:noFill/>
          <a:ln cap="flat" cmpd="sng" w="19050">
            <a:solidFill>
              <a:srgbClr val="50CF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0"/>
          <p:cNvSpPr/>
          <p:nvPr/>
        </p:nvSpPr>
        <p:spPr>
          <a:xfrm>
            <a:off x="4805000" y="1947475"/>
            <a:ext cx="989100" cy="974700"/>
          </a:xfrm>
          <a:prstGeom prst="ellipse">
            <a:avLst/>
          </a:prstGeom>
          <a:noFill/>
          <a:ln cap="flat" cmpd="sng" w="19050">
            <a:solidFill>
              <a:srgbClr val="50CF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0"/>
          <p:cNvSpPr txBox="1"/>
          <p:nvPr/>
        </p:nvSpPr>
        <p:spPr>
          <a:xfrm>
            <a:off x="5062400" y="1947475"/>
            <a:ext cx="731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50CF19"/>
                </a:solidFill>
                <a:latin typeface="Lato"/>
                <a:ea typeface="Lato"/>
                <a:cs typeface="Lato"/>
                <a:sym typeface="Lato"/>
              </a:rPr>
              <a:t>2.4%</a:t>
            </a:r>
            <a:endParaRPr b="1" sz="1200">
              <a:solidFill>
                <a:srgbClr val="50CF19"/>
              </a:solidFill>
              <a:latin typeface="Lato"/>
              <a:ea typeface="Lato"/>
              <a:cs typeface="Lato"/>
              <a:sym typeface="Lato"/>
            </a:endParaRPr>
          </a:p>
        </p:txBody>
      </p:sp>
      <p:sp>
        <p:nvSpPr>
          <p:cNvPr id="486" name="Google Shape;486;p60"/>
          <p:cNvSpPr txBox="1"/>
          <p:nvPr/>
        </p:nvSpPr>
        <p:spPr>
          <a:xfrm>
            <a:off x="5857450" y="14531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rgbClr val="50CF19"/>
                </a:solidFill>
                <a:latin typeface="Lato"/>
                <a:ea typeface="Lato"/>
                <a:cs typeface="Lato"/>
                <a:sym typeface="Lato"/>
              </a:rPr>
              <a:t>+0.8</a:t>
            </a:r>
            <a:r>
              <a:rPr b="1" lang="en" sz="1200">
                <a:solidFill>
                  <a:srgbClr val="50CF19"/>
                </a:solidFill>
                <a:latin typeface="Lato"/>
                <a:ea typeface="Lato"/>
                <a:cs typeface="Lato"/>
                <a:sym typeface="Lato"/>
              </a:rPr>
              <a:t>%</a:t>
            </a:r>
            <a:endParaRPr b="1">
              <a:solidFill>
                <a:srgbClr val="50CF19"/>
              </a:solidFill>
            </a:endParaRPr>
          </a:p>
        </p:txBody>
      </p:sp>
      <p:sp>
        <p:nvSpPr>
          <p:cNvPr id="487" name="Google Shape;487;p60"/>
          <p:cNvSpPr/>
          <p:nvPr/>
        </p:nvSpPr>
        <p:spPr>
          <a:xfrm>
            <a:off x="2232875" y="3775150"/>
            <a:ext cx="989100" cy="974700"/>
          </a:xfrm>
          <a:prstGeom prst="ellipse">
            <a:avLst/>
          </a:prstGeom>
          <a:noFill/>
          <a:ln cap="flat" cmpd="sng" w="19050">
            <a:solidFill>
              <a:srgbClr val="C5050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60"/>
          <p:cNvSpPr txBox="1"/>
          <p:nvPr/>
        </p:nvSpPr>
        <p:spPr>
          <a:xfrm>
            <a:off x="2487750" y="3775150"/>
            <a:ext cx="3000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rgbClr val="C5050C"/>
                </a:solidFill>
                <a:latin typeface="Lato"/>
                <a:ea typeface="Lato"/>
                <a:cs typeface="Lato"/>
                <a:sym typeface="Lato"/>
              </a:rPr>
              <a:t>2.3%</a:t>
            </a:r>
            <a:endParaRPr b="1" sz="1300">
              <a:solidFill>
                <a:srgbClr val="C5050C"/>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61"/>
          <p:cNvSpPr txBox="1"/>
          <p:nvPr/>
        </p:nvSpPr>
        <p:spPr>
          <a:xfrm>
            <a:off x="371520" y="342900"/>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Results (Square)</a:t>
            </a:r>
            <a:endParaRPr sz="3000" strike="noStrike">
              <a:solidFill>
                <a:srgbClr val="202020"/>
              </a:solidFill>
              <a:latin typeface="Lato"/>
              <a:ea typeface="Lato"/>
              <a:cs typeface="Lato"/>
              <a:sym typeface="Lato"/>
            </a:endParaRPr>
          </a:p>
        </p:txBody>
      </p:sp>
      <p:sp>
        <p:nvSpPr>
          <p:cNvPr id="494" name="Google Shape;494;p61"/>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TLB Prefetcher for Inter-CU Locality Exploitation</a:t>
            </a:r>
            <a:endParaRPr sz="1000">
              <a:solidFill>
                <a:schemeClr val="lt1"/>
              </a:solidFill>
              <a:latin typeface="Lato Light"/>
              <a:ea typeface="Lato Light"/>
              <a:cs typeface="Lato Light"/>
              <a:sym typeface="Lato Light"/>
            </a:endParaRPr>
          </a:p>
        </p:txBody>
      </p:sp>
      <p:sp>
        <p:nvSpPr>
          <p:cNvPr id="495" name="Google Shape;495;p6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graphicFrame>
        <p:nvGraphicFramePr>
          <p:cNvPr id="496" name="Google Shape;496;p61"/>
          <p:cNvGraphicFramePr/>
          <p:nvPr/>
        </p:nvGraphicFramePr>
        <p:xfrm>
          <a:off x="5980838" y="1391272"/>
          <a:ext cx="3000000" cy="3000000"/>
        </p:xfrm>
        <a:graphic>
          <a:graphicData uri="http://schemas.openxmlformats.org/drawingml/2006/table">
            <a:tbl>
              <a:tblPr>
                <a:noFill/>
                <a:tableStyleId>{AD48BAC0-5B27-43BC-BF36-3085A7F53708}</a:tableStyleId>
              </a:tblPr>
              <a:tblGrid>
                <a:gridCol w="882975"/>
                <a:gridCol w="923125"/>
              </a:tblGrid>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 L1 TLBs</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64</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L1 TLB size</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4</a:t>
                      </a:r>
                      <a:r>
                        <a:rPr lang="en" sz="900">
                          <a:latin typeface="Lato Light"/>
                          <a:ea typeface="Lato Light"/>
                          <a:cs typeface="Lato Light"/>
                          <a:sym typeface="Lato Light"/>
                        </a:rPr>
                        <a:t> entries</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89300">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 L2 TLBs</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1</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L2 TLB size</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16</a:t>
                      </a:r>
                      <a:r>
                        <a:rPr lang="en" sz="900">
                          <a:latin typeface="Lato Light"/>
                          <a:ea typeface="Lato Light"/>
                          <a:cs typeface="Lato Light"/>
                          <a:sym typeface="Lato Light"/>
                        </a:rPr>
                        <a:t> entries</a:t>
                      </a:r>
                      <a:endParaRPr sz="900">
                        <a:latin typeface="Lato Light"/>
                        <a:ea typeface="Lato Light"/>
                        <a:cs typeface="Lato Light"/>
                        <a:sym typeface="Lato Ligh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pic>
        <p:nvPicPr>
          <p:cNvPr id="497" name="Google Shape;497;p61"/>
          <p:cNvPicPr preferRelativeResize="0"/>
          <p:nvPr/>
        </p:nvPicPr>
        <p:blipFill>
          <a:blip r:embed="rId3">
            <a:alphaModFix/>
          </a:blip>
          <a:stretch>
            <a:fillRect/>
          </a:stretch>
        </p:blipFill>
        <p:spPr>
          <a:xfrm>
            <a:off x="3038325" y="1230750"/>
            <a:ext cx="2667102" cy="355549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62"/>
          <p:cNvSpPr txBox="1"/>
          <p:nvPr/>
        </p:nvSpPr>
        <p:spPr>
          <a:xfrm>
            <a:off x="242595" y="356475"/>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Summary</a:t>
            </a:r>
            <a:endParaRPr sz="3000" strike="noStrike">
              <a:solidFill>
                <a:srgbClr val="202020"/>
              </a:solidFill>
              <a:latin typeface="Lato"/>
              <a:ea typeface="Lato"/>
              <a:cs typeface="Lato"/>
              <a:sym typeface="Lato"/>
            </a:endParaRPr>
          </a:p>
        </p:txBody>
      </p:sp>
      <p:sp>
        <p:nvSpPr>
          <p:cNvPr id="503" name="Google Shape;503;p62"/>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504" name="Google Shape;504;p6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505" name="Google Shape;505;p62"/>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endParaRPr sz="1000">
              <a:solidFill>
                <a:schemeClr val="lt1"/>
              </a:solidFill>
              <a:latin typeface="Lato Light"/>
              <a:ea typeface="Lato Light"/>
              <a:cs typeface="Lato Light"/>
              <a:sym typeface="Lato Light"/>
            </a:endParaRPr>
          </a:p>
        </p:txBody>
      </p:sp>
      <p:sp>
        <p:nvSpPr>
          <p:cNvPr id="506" name="Google Shape;506;p62"/>
          <p:cNvSpPr txBox="1"/>
          <p:nvPr/>
        </p:nvSpPr>
        <p:spPr>
          <a:xfrm>
            <a:off x="475000" y="1586700"/>
            <a:ext cx="7768200" cy="30168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Font typeface="Lato"/>
              <a:buChar char="❏"/>
            </a:pPr>
            <a:r>
              <a:rPr lang="en" sz="1800">
                <a:solidFill>
                  <a:schemeClr val="dk1"/>
                </a:solidFill>
                <a:latin typeface="Lato"/>
                <a:ea typeface="Lato"/>
                <a:cs typeface="Lato"/>
                <a:sym typeface="Lato"/>
              </a:rPr>
              <a:t>There is some scope for hardware optimizations for virtual memory in GPUs, but the benefits we get are heavily dependent on applications’ memory footprint and system configuration. </a:t>
            </a:r>
            <a:endParaRPr sz="1800">
              <a:solidFill>
                <a:schemeClr val="dk1"/>
              </a:solidFill>
              <a:latin typeface="Lato"/>
              <a:ea typeface="Lato"/>
              <a:cs typeface="Lato"/>
              <a:sym typeface="Lato"/>
            </a:endParaRPr>
          </a:p>
          <a:p>
            <a:pPr indent="-342900" lvl="0" marL="457200" rtl="0" algn="l">
              <a:spcBef>
                <a:spcPts val="0"/>
              </a:spcBef>
              <a:spcAft>
                <a:spcPts val="0"/>
              </a:spcAft>
              <a:buClr>
                <a:schemeClr val="dk1"/>
              </a:buClr>
              <a:buSzPts val="1800"/>
              <a:buFont typeface="Lato"/>
              <a:buChar char="❏"/>
            </a:pPr>
            <a:r>
              <a:rPr b="1" lang="en" sz="1800">
                <a:solidFill>
                  <a:schemeClr val="dk1"/>
                </a:solidFill>
                <a:latin typeface="Lato"/>
                <a:ea typeface="Lato"/>
                <a:cs typeface="Lato"/>
                <a:sym typeface="Lato"/>
              </a:rPr>
              <a:t>Learnings</a:t>
            </a:r>
            <a:endParaRPr b="1" sz="1800">
              <a:solidFill>
                <a:schemeClr val="dk1"/>
              </a:solidFill>
              <a:latin typeface="Lato"/>
              <a:ea typeface="Lato"/>
              <a:cs typeface="Lato"/>
              <a:sym typeface="Lato"/>
            </a:endParaRPr>
          </a:p>
          <a:p>
            <a:pPr indent="-330200" lvl="1" marL="914400" rtl="0" algn="l">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Prototyping new hardware features using a simulator.</a:t>
            </a:r>
            <a:endParaRPr sz="1600">
              <a:solidFill>
                <a:schemeClr val="dk1"/>
              </a:solidFill>
              <a:latin typeface="Lato"/>
              <a:ea typeface="Lato"/>
              <a:cs typeface="Lato"/>
              <a:sym typeface="Lato"/>
            </a:endParaRPr>
          </a:p>
          <a:p>
            <a:pPr indent="-330200" lvl="1" marL="914400" rtl="0" algn="l">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Porting benchmarks to work with different gem5 simulation modes (System Emulation and Full System).</a:t>
            </a:r>
            <a:endParaRPr sz="1600">
              <a:solidFill>
                <a:schemeClr val="dk1"/>
              </a:solidFill>
              <a:latin typeface="Lato"/>
              <a:ea typeface="Lato"/>
              <a:cs typeface="Lato"/>
              <a:sym typeface="Lato"/>
            </a:endParaRPr>
          </a:p>
          <a:p>
            <a:pPr indent="-330200" lvl="1" marL="914400" rtl="0" algn="l">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Importance of good documentation — lack of useful documentation on virtual memory support in gem5 slowed us down. </a:t>
            </a:r>
            <a:endParaRPr sz="1600">
              <a:solidFill>
                <a:schemeClr val="dk1"/>
              </a:solidFill>
              <a:latin typeface="Lato"/>
              <a:ea typeface="Lato"/>
              <a:cs typeface="Lato"/>
              <a:sym typeface="Lato"/>
            </a:endParaRPr>
          </a:p>
          <a:p>
            <a:pPr indent="-330200" lvl="1" marL="914400" rtl="0" algn="l">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Benchmark selection is important. </a:t>
            </a:r>
            <a:endParaRPr sz="1600">
              <a:solidFill>
                <a:schemeClr val="dk1"/>
              </a:solidFill>
              <a:latin typeface="Lato"/>
              <a:ea typeface="Lato"/>
              <a:cs typeface="Lato"/>
              <a:sym typeface="Lato"/>
            </a:endParaRPr>
          </a:p>
          <a:p>
            <a:pPr indent="-330200" lvl="1" marL="914400" rtl="0" algn="l">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Targeting common case first — probing vs prefetching.</a:t>
            </a:r>
            <a:endParaRPr sz="1600">
              <a:solidFill>
                <a:schemeClr val="dk1"/>
              </a:solidFill>
              <a:latin typeface="Lato"/>
              <a:ea typeface="Lato"/>
              <a:cs typeface="Lato"/>
              <a:sym typeface="Lato"/>
            </a:endParaRPr>
          </a:p>
        </p:txBody>
      </p:sp>
      <p:sp>
        <p:nvSpPr>
          <p:cNvPr id="507" name="Google Shape;507;p62"/>
          <p:cNvSpPr/>
          <p:nvPr/>
        </p:nvSpPr>
        <p:spPr>
          <a:xfrm>
            <a:off x="475000" y="1434750"/>
            <a:ext cx="8000700" cy="1089000"/>
          </a:xfrm>
          <a:prstGeom prst="roundRect">
            <a:avLst>
              <a:gd fmla="val 16667" name="adj"/>
            </a:avLst>
          </a:prstGeom>
          <a:solidFill>
            <a:srgbClr val="C5050C"/>
          </a:solidFill>
          <a:ln cap="flat" cmpd="sng" w="9525">
            <a:solidFill>
              <a:srgbClr val="C5050C"/>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Lato"/>
                <a:ea typeface="Lato"/>
                <a:cs typeface="Lato"/>
                <a:sym typeface="Lato"/>
              </a:rPr>
              <a:t>Questions? </a:t>
            </a:r>
            <a:endParaRPr sz="30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0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63"/>
          <p:cNvSpPr txBox="1"/>
          <p:nvPr/>
        </p:nvSpPr>
        <p:spPr>
          <a:xfrm>
            <a:off x="242595" y="356475"/>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Future Work</a:t>
            </a:r>
            <a:endParaRPr sz="3000" strike="noStrike">
              <a:solidFill>
                <a:srgbClr val="202020"/>
              </a:solidFill>
              <a:latin typeface="Lato"/>
              <a:ea typeface="Lato"/>
              <a:cs typeface="Lato"/>
              <a:sym typeface="Lato"/>
            </a:endParaRPr>
          </a:p>
        </p:txBody>
      </p:sp>
      <p:sp>
        <p:nvSpPr>
          <p:cNvPr id="513" name="Google Shape;513;p63"/>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514" name="Google Shape;514;p6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515" name="Google Shape;515;p63"/>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endParaRPr sz="1000">
              <a:solidFill>
                <a:schemeClr val="lt1"/>
              </a:solidFill>
              <a:latin typeface="Lato Light"/>
              <a:ea typeface="Lato Light"/>
              <a:cs typeface="Lato Light"/>
              <a:sym typeface="Lato Light"/>
            </a:endParaRPr>
          </a:p>
        </p:txBody>
      </p:sp>
      <p:sp>
        <p:nvSpPr>
          <p:cNvPr id="516" name="Google Shape;516;p63"/>
          <p:cNvSpPr txBox="1"/>
          <p:nvPr/>
        </p:nvSpPr>
        <p:spPr>
          <a:xfrm>
            <a:off x="475000" y="1586700"/>
            <a:ext cx="7301400" cy="1693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Font typeface="Lato"/>
              <a:buChar char="❏"/>
            </a:pPr>
            <a:r>
              <a:rPr lang="en" sz="1800">
                <a:solidFill>
                  <a:schemeClr val="dk1"/>
                </a:solidFill>
                <a:latin typeface="Lato"/>
                <a:ea typeface="Lato"/>
                <a:cs typeface="Lato"/>
                <a:sym typeface="Lato"/>
              </a:rPr>
              <a:t>Future Work</a:t>
            </a:r>
            <a:endParaRPr sz="1800">
              <a:solidFill>
                <a:schemeClr val="dk1"/>
              </a:solidFill>
              <a:latin typeface="Lato"/>
              <a:ea typeface="Lato"/>
              <a:cs typeface="Lato"/>
              <a:sym typeface="Lato"/>
            </a:endParaRPr>
          </a:p>
          <a:p>
            <a:pPr indent="-330200" lvl="0" marL="914400" rtl="0" algn="l">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Implement Valkyrie prober by implementing interconnects.</a:t>
            </a:r>
            <a:endParaRPr sz="1600">
              <a:solidFill>
                <a:schemeClr val="dk1"/>
              </a:solidFill>
              <a:latin typeface="Lato"/>
              <a:ea typeface="Lato"/>
              <a:cs typeface="Lato"/>
              <a:sym typeface="Lato"/>
            </a:endParaRPr>
          </a:p>
          <a:p>
            <a:pPr indent="-330200" lvl="0" marL="914400" rtl="0" algn="l">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Carry out design space exploration for the LDT to improve performance.</a:t>
            </a:r>
            <a:endParaRPr sz="1600">
              <a:solidFill>
                <a:schemeClr val="dk1"/>
              </a:solidFill>
              <a:latin typeface="Lato"/>
              <a:ea typeface="Lato"/>
              <a:cs typeface="Lato"/>
              <a:sym typeface="Lato"/>
            </a:endParaRPr>
          </a:p>
          <a:p>
            <a:pPr indent="-330200" lvl="0" marL="914400" rtl="0" algn="l">
              <a:spcBef>
                <a:spcPts val="0"/>
              </a:spcBef>
              <a:spcAft>
                <a:spcPts val="0"/>
              </a:spcAft>
              <a:buClr>
                <a:schemeClr val="dk1"/>
              </a:buClr>
              <a:buSzPts val="1600"/>
              <a:buFont typeface="Lato"/>
              <a:buChar char="❏"/>
            </a:pPr>
            <a:r>
              <a:rPr lang="en" sz="1600">
                <a:solidFill>
                  <a:schemeClr val="dk1"/>
                </a:solidFill>
                <a:latin typeface="Lato"/>
                <a:ea typeface="Lato"/>
                <a:cs typeface="Lato"/>
                <a:sym typeface="Lato"/>
              </a:rPr>
              <a:t>Expand implementation to MCMGPUs when gem5 support is available.</a:t>
            </a:r>
            <a:endParaRPr sz="16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64"/>
          <p:cNvSpPr txBox="1"/>
          <p:nvPr>
            <p:ph type="title"/>
          </p:nvPr>
        </p:nvSpPr>
        <p:spPr>
          <a:xfrm>
            <a:off x="457360" y="2142450"/>
            <a:ext cx="8229300" cy="858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000">
                <a:latin typeface="Lato"/>
                <a:ea typeface="Lato"/>
                <a:cs typeface="Lato"/>
                <a:sym typeface="Lato"/>
              </a:rPr>
              <a:t>Backup Slides</a:t>
            </a:r>
            <a:endParaRPr sz="3000">
              <a:latin typeface="Lato"/>
              <a:ea typeface="Lato"/>
              <a:cs typeface="Lato"/>
              <a:sym typeface="Lato"/>
            </a:endParaRPr>
          </a:p>
        </p:txBody>
      </p:sp>
      <p:sp>
        <p:nvSpPr>
          <p:cNvPr id="522" name="Google Shape;522;p6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65"/>
          <p:cNvSpPr txBox="1"/>
          <p:nvPr/>
        </p:nvSpPr>
        <p:spPr>
          <a:xfrm>
            <a:off x="242595" y="356475"/>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Experimental design</a:t>
            </a:r>
            <a:r>
              <a:rPr lang="en" sz="3000">
                <a:solidFill>
                  <a:srgbClr val="202020"/>
                </a:solidFill>
                <a:latin typeface="Lato"/>
                <a:ea typeface="Lato"/>
                <a:cs typeface="Lato"/>
                <a:sym typeface="Lato"/>
              </a:rPr>
              <a:t>: GPU Simulator</a:t>
            </a:r>
            <a:endParaRPr sz="3000" strike="noStrike">
              <a:solidFill>
                <a:srgbClr val="202020"/>
              </a:solidFill>
              <a:latin typeface="Lato"/>
              <a:ea typeface="Lato"/>
              <a:cs typeface="Lato"/>
              <a:sym typeface="Lato"/>
            </a:endParaRPr>
          </a:p>
        </p:txBody>
      </p:sp>
      <p:sp>
        <p:nvSpPr>
          <p:cNvPr id="528" name="Google Shape;528;p65"/>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529" name="Google Shape;529;p6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530" name="Google Shape;530;p65"/>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r>
              <a:rPr lang="en" sz="1000">
                <a:solidFill>
                  <a:schemeClr val="lt1"/>
                </a:solidFill>
                <a:latin typeface="Lato Light"/>
                <a:ea typeface="Lato Light"/>
                <a:cs typeface="Lato Light"/>
                <a:sym typeface="Lato Light"/>
              </a:rPr>
              <a:t> </a:t>
            </a:r>
            <a:endParaRPr sz="1000">
              <a:solidFill>
                <a:schemeClr val="lt1"/>
              </a:solidFill>
              <a:latin typeface="Lato Light"/>
              <a:ea typeface="Lato Light"/>
              <a:cs typeface="Lato Light"/>
              <a:sym typeface="Lato Light"/>
            </a:endParaRPr>
          </a:p>
        </p:txBody>
      </p:sp>
      <p:sp>
        <p:nvSpPr>
          <p:cNvPr id="531" name="Google Shape;531;p65"/>
          <p:cNvSpPr txBox="1"/>
          <p:nvPr/>
        </p:nvSpPr>
        <p:spPr>
          <a:xfrm>
            <a:off x="371524" y="1421425"/>
            <a:ext cx="7688400" cy="3334200"/>
          </a:xfrm>
          <a:prstGeom prst="rect">
            <a:avLst/>
          </a:prstGeom>
          <a:noFill/>
          <a:ln>
            <a:noFill/>
          </a:ln>
        </p:spPr>
        <p:txBody>
          <a:bodyPr anchorCtr="0" anchor="t" bIns="34275" lIns="0" spcFirstLastPara="1" rIns="68575" wrap="square" tIns="34275">
            <a:noAutofit/>
          </a:bodyPr>
          <a:lstStyle/>
          <a:p>
            <a:pPr indent="0" lvl="0" marL="457200" rtl="0" algn="l">
              <a:spcBef>
                <a:spcPts val="0"/>
              </a:spcBef>
              <a:spcAft>
                <a:spcPts val="0"/>
              </a:spcAft>
              <a:buNone/>
            </a:pPr>
            <a:r>
              <a:t/>
            </a:r>
            <a:endParaRPr sz="1800">
              <a:solidFill>
                <a:srgbClr val="202020"/>
              </a:solidFill>
              <a:latin typeface="Lato"/>
              <a:ea typeface="Lato"/>
              <a:cs typeface="Lato"/>
              <a:sym typeface="Lato"/>
            </a:endParaRPr>
          </a:p>
          <a:p>
            <a:pPr indent="0" lvl="0" marL="0" rtl="0" algn="l">
              <a:spcBef>
                <a:spcPts val="0"/>
              </a:spcBef>
              <a:spcAft>
                <a:spcPts val="0"/>
              </a:spcAft>
              <a:buNone/>
            </a:pPr>
            <a:r>
              <a:t/>
            </a:r>
            <a:endParaRPr sz="1800">
              <a:solidFill>
                <a:srgbClr val="202020"/>
              </a:solidFill>
              <a:latin typeface="Lato"/>
              <a:ea typeface="Lato"/>
              <a:cs typeface="Lato"/>
              <a:sym typeface="Lato"/>
            </a:endParaRPr>
          </a:p>
        </p:txBody>
      </p:sp>
      <p:graphicFrame>
        <p:nvGraphicFramePr>
          <p:cNvPr id="532" name="Google Shape;532;p65"/>
          <p:cNvGraphicFramePr/>
          <p:nvPr/>
        </p:nvGraphicFramePr>
        <p:xfrm>
          <a:off x="952500" y="1421425"/>
          <a:ext cx="3000000" cy="3000000"/>
        </p:xfrm>
        <a:graphic>
          <a:graphicData uri="http://schemas.openxmlformats.org/drawingml/2006/table">
            <a:tbl>
              <a:tblPr>
                <a:noFill/>
                <a:tableStyleId>{AD48BAC0-5B27-43BC-BF36-3085A7F53708}</a:tableStyleId>
              </a:tblPr>
              <a:tblGrid>
                <a:gridCol w="3619500"/>
                <a:gridCol w="3619500"/>
              </a:tblGrid>
              <a:tr h="381000">
                <a:tc>
                  <a:txBody>
                    <a:bodyPr/>
                    <a:lstStyle/>
                    <a:p>
                      <a:pPr indent="0" lvl="0" marL="0" rtl="0" algn="ctr">
                        <a:spcBef>
                          <a:spcPts val="0"/>
                        </a:spcBef>
                        <a:spcAft>
                          <a:spcPts val="0"/>
                        </a:spcAft>
                        <a:buNone/>
                      </a:pPr>
                      <a:r>
                        <a:rPr b="1" lang="en"/>
                        <a:t>MGPUSim </a:t>
                      </a:r>
                      <a:r>
                        <a:rPr lang="en"/>
                        <a:t>(</a:t>
                      </a:r>
                      <a:r>
                        <a:rPr lang="en">
                          <a:solidFill>
                            <a:schemeClr val="dk1"/>
                          </a:solidFill>
                        </a:rPr>
                        <a:t>Popular for recent GPU work)</a:t>
                      </a:r>
                      <a:endParaRPr b="1"/>
                    </a:p>
                  </a:txBody>
                  <a:tcPr marT="91425" marB="91425" marR="91425" marL="91425">
                    <a:solidFill>
                      <a:srgbClr val="A4C2F4"/>
                    </a:solidFill>
                  </a:tcPr>
                </a:tc>
                <a:tc>
                  <a:txBody>
                    <a:bodyPr/>
                    <a:lstStyle/>
                    <a:p>
                      <a:pPr indent="0" lvl="0" marL="0" rtl="0" algn="ctr">
                        <a:spcBef>
                          <a:spcPts val="0"/>
                        </a:spcBef>
                        <a:spcAft>
                          <a:spcPts val="0"/>
                        </a:spcAft>
                        <a:buNone/>
                      </a:pPr>
                      <a:r>
                        <a:rPr b="1" lang="en"/>
                        <a:t>g</a:t>
                      </a:r>
                      <a:r>
                        <a:rPr b="1" lang="en"/>
                        <a:t>em5 </a:t>
                      </a:r>
                      <a:r>
                        <a:rPr lang="en"/>
                        <a:t>(Active </a:t>
                      </a:r>
                      <a:r>
                        <a:rPr lang="en"/>
                        <a:t>community for GPU work)</a:t>
                      </a:r>
                      <a:endParaRPr/>
                    </a:p>
                  </a:txBody>
                  <a:tcPr marT="91425" marB="91425" marR="91425" marL="91425">
                    <a:solidFill>
                      <a:srgbClr val="A4C2F4"/>
                    </a:solidFill>
                  </a:tcPr>
                </a:tc>
              </a:tr>
              <a:tr h="381000">
                <a:tc>
                  <a:txBody>
                    <a:bodyPr/>
                    <a:lstStyle/>
                    <a:p>
                      <a:pPr indent="0" lvl="0" marL="0" rtl="0" algn="l">
                        <a:spcBef>
                          <a:spcPts val="0"/>
                        </a:spcBef>
                        <a:spcAft>
                          <a:spcPts val="0"/>
                        </a:spcAft>
                        <a:buNone/>
                      </a:pPr>
                      <a:r>
                        <a:rPr lang="en"/>
                        <a:t>Models AMD GCN3 ISA</a:t>
                      </a:r>
                      <a:endParaRPr/>
                    </a:p>
                  </a:txBody>
                  <a:tcPr marT="91425" marB="91425" marR="91425" marL="91425"/>
                </a:tc>
                <a:tc>
                  <a:txBody>
                    <a:bodyPr/>
                    <a:lstStyle/>
                    <a:p>
                      <a:pPr indent="0" lvl="0" marL="0" rtl="0" algn="l">
                        <a:spcBef>
                          <a:spcPts val="0"/>
                        </a:spcBef>
                        <a:spcAft>
                          <a:spcPts val="0"/>
                        </a:spcAft>
                        <a:buNone/>
                      </a:pPr>
                      <a:r>
                        <a:rPr lang="en"/>
                        <a:t>Models AMD GCN3, VEGA ISA (newer)</a:t>
                      </a:r>
                      <a:endParaRPr/>
                    </a:p>
                  </a:txBody>
                  <a:tcPr marT="91425" marB="91425" marR="91425" marL="91425"/>
                </a:tc>
              </a:tr>
              <a:tr h="381000">
                <a:tc>
                  <a:txBody>
                    <a:bodyPr/>
                    <a:lstStyle/>
                    <a:p>
                      <a:pPr indent="0" lvl="0" marL="0" rtl="0" algn="l">
                        <a:spcBef>
                          <a:spcPts val="0"/>
                        </a:spcBef>
                        <a:spcAft>
                          <a:spcPts val="0"/>
                        </a:spcAft>
                        <a:buNone/>
                      </a:pPr>
                      <a:r>
                        <a:rPr lang="en"/>
                        <a:t>Modeling in Go,</a:t>
                      </a:r>
                      <a:r>
                        <a:rPr lang="en">
                          <a:solidFill>
                            <a:srgbClr val="CC0000"/>
                          </a:solidFill>
                        </a:rPr>
                        <a:t> steep learning curve</a:t>
                      </a:r>
                      <a:endParaRPr>
                        <a:solidFill>
                          <a:srgbClr val="CC0000"/>
                        </a:solidFill>
                      </a:endParaRPr>
                    </a:p>
                  </a:txBody>
                  <a:tcPr marT="91425" marB="91425" marR="91425" marL="91425"/>
                </a:tc>
                <a:tc>
                  <a:txBody>
                    <a:bodyPr/>
                    <a:lstStyle/>
                    <a:p>
                      <a:pPr indent="0" lvl="0" marL="0" rtl="0" algn="l">
                        <a:spcBef>
                          <a:spcPts val="0"/>
                        </a:spcBef>
                        <a:spcAft>
                          <a:spcPts val="0"/>
                        </a:spcAft>
                        <a:buNone/>
                      </a:pPr>
                      <a:r>
                        <a:rPr lang="en"/>
                        <a:t>Modeling in C++. </a:t>
                      </a:r>
                      <a:r>
                        <a:rPr lang="en">
                          <a:solidFill>
                            <a:srgbClr val="6AA84F"/>
                          </a:solidFill>
                        </a:rPr>
                        <a:t>Lower </a:t>
                      </a:r>
                      <a:r>
                        <a:rPr lang="en">
                          <a:solidFill>
                            <a:srgbClr val="6AA84F"/>
                          </a:solidFill>
                        </a:rPr>
                        <a:t>initial</a:t>
                      </a:r>
                      <a:r>
                        <a:rPr lang="en">
                          <a:solidFill>
                            <a:srgbClr val="6AA84F"/>
                          </a:solidFill>
                        </a:rPr>
                        <a:t> cost.</a:t>
                      </a:r>
                      <a:endParaRPr>
                        <a:solidFill>
                          <a:srgbClr val="6AA84F"/>
                        </a:solidFill>
                      </a:endParaRPr>
                    </a:p>
                  </a:txBody>
                  <a:tcPr marT="91425" marB="91425" marR="91425" marL="91425"/>
                </a:tc>
              </a:tr>
              <a:tr h="381000">
                <a:tc>
                  <a:txBody>
                    <a:bodyPr/>
                    <a:lstStyle/>
                    <a:p>
                      <a:pPr indent="0" lvl="0" marL="0" rtl="0" algn="l">
                        <a:spcBef>
                          <a:spcPts val="0"/>
                        </a:spcBef>
                        <a:spcAft>
                          <a:spcPts val="0"/>
                        </a:spcAft>
                        <a:buNone/>
                      </a:pPr>
                      <a:r>
                        <a:rPr lang="en"/>
                        <a:t>Does not have FS support</a:t>
                      </a:r>
                      <a:endParaRPr/>
                    </a:p>
                  </a:txBody>
                  <a:tcPr marT="91425" marB="91425" marR="91425" marL="91425"/>
                </a:tc>
                <a:tc>
                  <a:txBody>
                    <a:bodyPr/>
                    <a:lstStyle/>
                    <a:p>
                      <a:pPr indent="0" lvl="0" marL="0" rtl="0" algn="l">
                        <a:spcBef>
                          <a:spcPts val="0"/>
                        </a:spcBef>
                        <a:spcAft>
                          <a:spcPts val="0"/>
                        </a:spcAft>
                        <a:buNone/>
                      </a:pPr>
                      <a:r>
                        <a:rPr lang="en">
                          <a:solidFill>
                            <a:srgbClr val="6AA84F"/>
                          </a:solidFill>
                        </a:rPr>
                        <a:t>Supports FS and SE modes</a:t>
                      </a:r>
                      <a:endParaRPr>
                        <a:solidFill>
                          <a:srgbClr val="6AA84F"/>
                        </a:solidFill>
                      </a:endParaRPr>
                    </a:p>
                  </a:txBody>
                  <a:tcPr marT="91425" marB="91425" marR="91425" marL="91425"/>
                </a:tc>
              </a:tr>
            </a:tbl>
          </a:graphicData>
        </a:graphic>
      </p:graphicFrame>
      <p:pic>
        <p:nvPicPr>
          <p:cNvPr id="533" name="Google Shape;533;p65"/>
          <p:cNvPicPr preferRelativeResize="0"/>
          <p:nvPr/>
        </p:nvPicPr>
        <p:blipFill rotWithShape="1">
          <a:blip r:embed="rId3">
            <a:alphaModFix/>
          </a:blip>
          <a:srcRect b="0" l="0" r="0" t="0"/>
          <a:stretch/>
        </p:blipFill>
        <p:spPr>
          <a:xfrm>
            <a:off x="755425" y="3153175"/>
            <a:ext cx="4248332" cy="14842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66"/>
          <p:cNvSpPr txBox="1"/>
          <p:nvPr>
            <p:ph type="title"/>
          </p:nvPr>
        </p:nvSpPr>
        <p:spPr>
          <a:xfrm>
            <a:off x="457110" y="205200"/>
            <a:ext cx="8229300" cy="858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3000">
                <a:latin typeface="Lato"/>
                <a:ea typeface="Lato"/>
                <a:cs typeface="Lato"/>
                <a:sym typeface="Lato"/>
              </a:rPr>
              <a:t>Project Timeline</a:t>
            </a:r>
            <a:endParaRPr sz="3000">
              <a:latin typeface="Lato"/>
              <a:ea typeface="Lato"/>
              <a:cs typeface="Lato"/>
              <a:sym typeface="Lato"/>
            </a:endParaRPr>
          </a:p>
        </p:txBody>
      </p:sp>
      <p:sp>
        <p:nvSpPr>
          <p:cNvPr id="539" name="Google Shape;539;p6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40" name="Google Shape;540;p66"/>
          <p:cNvSpPr/>
          <p:nvPr/>
        </p:nvSpPr>
        <p:spPr>
          <a:xfrm>
            <a:off x="8786944" y="2615416"/>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 name="Google Shape;541;p66"/>
          <p:cNvCxnSpPr/>
          <p:nvPr/>
        </p:nvCxnSpPr>
        <p:spPr>
          <a:xfrm>
            <a:off x="8831116" y="2676191"/>
            <a:ext cx="0" cy="359400"/>
          </a:xfrm>
          <a:prstGeom prst="straightConnector1">
            <a:avLst/>
          </a:prstGeom>
          <a:noFill/>
          <a:ln cap="flat" cmpd="sng" w="9525">
            <a:solidFill>
              <a:srgbClr val="000000"/>
            </a:solidFill>
            <a:prstDash val="solid"/>
            <a:round/>
            <a:headEnd len="sm" w="sm" type="none"/>
            <a:tailEnd len="sm" w="sm" type="none"/>
          </a:ln>
        </p:spPr>
      </p:cxnSp>
      <p:grpSp>
        <p:nvGrpSpPr>
          <p:cNvPr id="542" name="Google Shape;542;p66"/>
          <p:cNvGrpSpPr/>
          <p:nvPr/>
        </p:nvGrpSpPr>
        <p:grpSpPr>
          <a:xfrm>
            <a:off x="89897" y="1379850"/>
            <a:ext cx="8963703" cy="3134550"/>
            <a:chOff x="180297" y="1379850"/>
            <a:chExt cx="8963703" cy="3134550"/>
          </a:xfrm>
        </p:grpSpPr>
        <p:grpSp>
          <p:nvGrpSpPr>
            <p:cNvPr id="543" name="Google Shape;543;p66"/>
            <p:cNvGrpSpPr/>
            <p:nvPr/>
          </p:nvGrpSpPr>
          <p:grpSpPr>
            <a:xfrm>
              <a:off x="3617310" y="1627951"/>
              <a:ext cx="2992417" cy="1784224"/>
              <a:chOff x="3815285" y="1802425"/>
              <a:chExt cx="2992417" cy="1784224"/>
            </a:xfrm>
          </p:grpSpPr>
          <p:sp>
            <p:nvSpPr>
              <p:cNvPr id="544" name="Google Shape;544;p66"/>
              <p:cNvSpPr/>
              <p:nvPr/>
            </p:nvSpPr>
            <p:spPr>
              <a:xfrm>
                <a:off x="4849302" y="3079475"/>
                <a:ext cx="1958400" cy="133500"/>
              </a:xfrm>
              <a:prstGeom prst="rect">
                <a:avLst/>
              </a:pr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 name="Google Shape;545;p66"/>
              <p:cNvGrpSpPr/>
              <p:nvPr/>
            </p:nvGrpSpPr>
            <p:grpSpPr>
              <a:xfrm>
                <a:off x="3815285" y="1802425"/>
                <a:ext cx="2253600" cy="1784224"/>
                <a:chOff x="3815285" y="1802425"/>
                <a:chExt cx="2253600" cy="1784224"/>
              </a:xfrm>
            </p:grpSpPr>
            <p:grpSp>
              <p:nvGrpSpPr>
                <p:cNvPr id="546" name="Google Shape;546;p66"/>
                <p:cNvGrpSpPr/>
                <p:nvPr/>
              </p:nvGrpSpPr>
              <p:grpSpPr>
                <a:xfrm>
                  <a:off x="4808316" y="2800065"/>
                  <a:ext cx="92400" cy="411825"/>
                  <a:chOff x="845575" y="2563700"/>
                  <a:chExt cx="92400" cy="411825"/>
                </a:xfrm>
              </p:grpSpPr>
              <p:cxnSp>
                <p:nvCxnSpPr>
                  <p:cNvPr id="547" name="Google Shape;547;p66"/>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548" name="Google Shape;548;p66"/>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 name="Google Shape;549;p66"/>
                <p:cNvSpPr txBox="1"/>
                <p:nvPr/>
              </p:nvSpPr>
              <p:spPr>
                <a:xfrm>
                  <a:off x="4526674" y="3215249"/>
                  <a:ext cx="8466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000">
                      <a:latin typeface="Lato"/>
                      <a:ea typeface="Lato"/>
                      <a:cs typeface="Lato"/>
                      <a:sym typeface="Lato"/>
                    </a:rPr>
                    <a:t>November</a:t>
                  </a:r>
                  <a:endParaRPr b="1" sz="1000">
                    <a:latin typeface="Lato"/>
                    <a:ea typeface="Lato"/>
                    <a:cs typeface="Lato"/>
                    <a:sym typeface="Lato"/>
                  </a:endParaRPr>
                </a:p>
              </p:txBody>
            </p:sp>
            <p:sp>
              <p:nvSpPr>
                <p:cNvPr id="550" name="Google Shape;550;p66"/>
                <p:cNvSpPr txBox="1"/>
                <p:nvPr/>
              </p:nvSpPr>
              <p:spPr>
                <a:xfrm>
                  <a:off x="3815285" y="1802425"/>
                  <a:ext cx="2253600" cy="9438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SzPts val="800"/>
                    <a:buFont typeface="Lato"/>
                    <a:buChar char="●"/>
                  </a:pPr>
                  <a:r>
                    <a:rPr lang="en" sz="800">
                      <a:latin typeface="Lato"/>
                      <a:ea typeface="Lato"/>
                      <a:cs typeface="Lato"/>
                      <a:sym typeface="Lato"/>
                    </a:rPr>
                    <a:t>Ramped-up on gem5 ecosystem.</a:t>
                  </a:r>
                  <a:endParaRPr sz="800">
                    <a:latin typeface="Lato"/>
                    <a:ea typeface="Lato"/>
                    <a:cs typeface="Lato"/>
                    <a:sym typeface="Lato"/>
                  </a:endParaRPr>
                </a:p>
                <a:p>
                  <a:pPr indent="-279400" lvl="0" marL="457200" rtl="0" algn="l">
                    <a:spcBef>
                      <a:spcPts val="0"/>
                    </a:spcBef>
                    <a:spcAft>
                      <a:spcPts val="0"/>
                    </a:spcAft>
                    <a:buSzPts val="800"/>
                    <a:buFont typeface="Lato"/>
                    <a:buChar char="●"/>
                  </a:pPr>
                  <a:r>
                    <a:rPr lang="en" sz="800">
                      <a:latin typeface="Lato"/>
                      <a:ea typeface="Lato"/>
                      <a:cs typeface="Lato"/>
                      <a:sym typeface="Lato"/>
                    </a:rPr>
                    <a:t>Setup appropriate benchmarks and got them to work on gem5 GPU SE mode.</a:t>
                  </a:r>
                  <a:endParaRPr sz="800">
                    <a:latin typeface="Lato"/>
                    <a:ea typeface="Lato"/>
                    <a:cs typeface="Lato"/>
                    <a:sym typeface="Lato"/>
                  </a:endParaRPr>
                </a:p>
                <a:p>
                  <a:pPr indent="-279400" lvl="0" marL="457200" rtl="0" algn="l">
                    <a:spcBef>
                      <a:spcPts val="0"/>
                    </a:spcBef>
                    <a:spcAft>
                      <a:spcPts val="0"/>
                    </a:spcAft>
                    <a:buSzPts val="800"/>
                    <a:buFont typeface="Lato"/>
                    <a:buChar char="●"/>
                  </a:pPr>
                  <a:r>
                    <a:rPr lang="en" sz="800">
                      <a:latin typeface="Lato"/>
                      <a:ea typeface="Lato"/>
                      <a:cs typeface="Lato"/>
                      <a:sym typeface="Lato"/>
                    </a:rPr>
                    <a:t>Established the GPU TLB latency model used in gem5.</a:t>
                  </a:r>
                  <a:endParaRPr sz="800">
                    <a:latin typeface="Lato"/>
                    <a:ea typeface="Lato"/>
                    <a:cs typeface="Lato"/>
                    <a:sym typeface="Lato"/>
                  </a:endParaRPr>
                </a:p>
              </p:txBody>
            </p:sp>
          </p:grpSp>
        </p:grpSp>
        <p:grpSp>
          <p:nvGrpSpPr>
            <p:cNvPr id="551" name="Google Shape;551;p66"/>
            <p:cNvGrpSpPr/>
            <p:nvPr/>
          </p:nvGrpSpPr>
          <p:grpSpPr>
            <a:xfrm>
              <a:off x="180297" y="1580376"/>
              <a:ext cx="2507371" cy="1831799"/>
              <a:chOff x="392947" y="1754863"/>
              <a:chExt cx="2507371" cy="1831799"/>
            </a:xfrm>
          </p:grpSpPr>
          <p:sp>
            <p:nvSpPr>
              <p:cNvPr id="552" name="Google Shape;552;p66"/>
              <p:cNvSpPr/>
              <p:nvPr/>
            </p:nvSpPr>
            <p:spPr>
              <a:xfrm>
                <a:off x="941918" y="3079475"/>
                <a:ext cx="1958400" cy="133500"/>
              </a:xfrm>
              <a:prstGeom prst="rect">
                <a:avLst/>
              </a:prstGeom>
              <a:solidFill>
                <a:srgbClr val="CC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 name="Google Shape;553;p66"/>
              <p:cNvGrpSpPr/>
              <p:nvPr/>
            </p:nvGrpSpPr>
            <p:grpSpPr>
              <a:xfrm>
                <a:off x="392947" y="1754863"/>
                <a:ext cx="2253600" cy="1831799"/>
                <a:chOff x="392947" y="1754863"/>
                <a:chExt cx="2253600" cy="1831799"/>
              </a:xfrm>
            </p:grpSpPr>
            <p:sp>
              <p:nvSpPr>
                <p:cNvPr id="554" name="Google Shape;554;p66"/>
                <p:cNvSpPr txBox="1"/>
                <p:nvPr/>
              </p:nvSpPr>
              <p:spPr>
                <a:xfrm>
                  <a:off x="496002" y="3215261"/>
                  <a:ext cx="10554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100">
                      <a:latin typeface="Lato"/>
                      <a:ea typeface="Lato"/>
                      <a:cs typeface="Lato"/>
                      <a:sym typeface="Lato"/>
                    </a:rPr>
                    <a:t>September</a:t>
                  </a:r>
                  <a:endParaRPr b="1" sz="1100">
                    <a:latin typeface="Lato"/>
                    <a:ea typeface="Lato"/>
                    <a:cs typeface="Lato"/>
                    <a:sym typeface="Lato"/>
                  </a:endParaRPr>
                </a:p>
              </p:txBody>
            </p:sp>
            <p:grpSp>
              <p:nvGrpSpPr>
                <p:cNvPr id="555" name="Google Shape;555;p66"/>
                <p:cNvGrpSpPr/>
                <p:nvPr/>
              </p:nvGrpSpPr>
              <p:grpSpPr>
                <a:xfrm>
                  <a:off x="881025" y="2800065"/>
                  <a:ext cx="92400" cy="411825"/>
                  <a:chOff x="845575" y="2563700"/>
                  <a:chExt cx="92400" cy="411825"/>
                </a:xfrm>
              </p:grpSpPr>
              <p:cxnSp>
                <p:nvCxnSpPr>
                  <p:cNvPr id="556" name="Google Shape;556;p66"/>
                  <p:cNvCxnSpPr/>
                  <p:nvPr/>
                </p:nvCxnSpPr>
                <p:spPr>
                  <a:xfrm>
                    <a:off x="893432" y="2616125"/>
                    <a:ext cx="0" cy="359400"/>
                  </a:xfrm>
                  <a:prstGeom prst="straightConnector1">
                    <a:avLst/>
                  </a:prstGeom>
                  <a:noFill/>
                  <a:ln cap="flat" cmpd="sng" w="9525">
                    <a:solidFill>
                      <a:srgbClr val="000000"/>
                    </a:solidFill>
                    <a:prstDash val="solid"/>
                    <a:round/>
                    <a:headEnd len="sm" w="sm" type="none"/>
                    <a:tailEnd len="sm" w="sm" type="none"/>
                  </a:ln>
                </p:spPr>
              </p:cxnSp>
              <p:sp>
                <p:nvSpPr>
                  <p:cNvPr id="557" name="Google Shape;557;p66"/>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 name="Google Shape;558;p66"/>
                <p:cNvSpPr txBox="1"/>
                <p:nvPr/>
              </p:nvSpPr>
              <p:spPr>
                <a:xfrm>
                  <a:off x="392947" y="1754863"/>
                  <a:ext cx="2253600" cy="9438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SzPts val="800"/>
                    <a:buFont typeface="Lato"/>
                    <a:buChar char="●"/>
                  </a:pPr>
                  <a:r>
                    <a:rPr lang="en" sz="800">
                      <a:latin typeface="Lato"/>
                      <a:ea typeface="Lato"/>
                      <a:cs typeface="Lato"/>
                      <a:sym typeface="Lato"/>
                    </a:rPr>
                    <a:t>Literature Survey of Virtual Memory in GPU.</a:t>
                  </a:r>
                  <a:endParaRPr sz="800">
                    <a:latin typeface="Lato"/>
                    <a:ea typeface="Lato"/>
                    <a:cs typeface="Lato"/>
                    <a:sym typeface="Lato"/>
                  </a:endParaRPr>
                </a:p>
                <a:p>
                  <a:pPr indent="-279400" lvl="0" marL="457200" rtl="0" algn="l">
                    <a:spcBef>
                      <a:spcPts val="0"/>
                    </a:spcBef>
                    <a:spcAft>
                      <a:spcPts val="0"/>
                    </a:spcAft>
                    <a:buSzPts val="800"/>
                    <a:buFont typeface="Lato"/>
                    <a:buChar char="●"/>
                  </a:pPr>
                  <a:r>
                    <a:rPr lang="en" sz="800">
                      <a:latin typeface="Lato"/>
                      <a:ea typeface="Lato"/>
                      <a:cs typeface="Lato"/>
                      <a:sym typeface="Lato"/>
                    </a:rPr>
                    <a:t>Implement</a:t>
                  </a:r>
                  <a:r>
                    <a:rPr lang="en" sz="800">
                      <a:latin typeface="Lato"/>
                      <a:ea typeface="Lato"/>
                      <a:cs typeface="Lato"/>
                      <a:sym typeface="Lato"/>
                    </a:rPr>
                    <a:t> Valkyrie on gem5.</a:t>
                  </a:r>
                  <a:endParaRPr sz="800">
                    <a:latin typeface="Lato"/>
                    <a:ea typeface="Lato"/>
                    <a:cs typeface="Lato"/>
                    <a:sym typeface="Lato"/>
                  </a:endParaRPr>
                </a:p>
                <a:p>
                  <a:pPr indent="-279400" lvl="0" marL="457200" rtl="0" algn="l">
                    <a:spcBef>
                      <a:spcPts val="0"/>
                    </a:spcBef>
                    <a:spcAft>
                      <a:spcPts val="0"/>
                    </a:spcAft>
                    <a:buSzPts val="800"/>
                    <a:buFont typeface="Lato"/>
                    <a:buChar char="●"/>
                  </a:pPr>
                  <a:r>
                    <a:rPr lang="en" sz="800">
                      <a:latin typeface="Lato"/>
                      <a:ea typeface="Lato"/>
                      <a:cs typeface="Lato"/>
                      <a:sym typeface="Lato"/>
                    </a:rPr>
                    <a:t>Improve Valkyrie probing by implementing ring interconnect.</a:t>
                  </a:r>
                  <a:endParaRPr sz="800">
                    <a:latin typeface="Lato"/>
                    <a:ea typeface="Lato"/>
                    <a:cs typeface="Lato"/>
                    <a:sym typeface="Lato"/>
                  </a:endParaRPr>
                </a:p>
                <a:p>
                  <a:pPr indent="-279400" lvl="0" marL="457200" rtl="0" algn="l">
                    <a:spcBef>
                      <a:spcPts val="0"/>
                    </a:spcBef>
                    <a:spcAft>
                      <a:spcPts val="0"/>
                    </a:spcAft>
                    <a:buSzPts val="800"/>
                    <a:buFont typeface="Lato"/>
                    <a:buChar char="●"/>
                  </a:pPr>
                  <a:r>
                    <a:rPr lang="en" sz="800">
                      <a:latin typeface="Lato"/>
                      <a:ea typeface="Lato"/>
                      <a:cs typeface="Lato"/>
                      <a:sym typeface="Lato"/>
                    </a:rPr>
                    <a:t>Expand Valkyrie implementation to MCMGPUs.</a:t>
                  </a:r>
                  <a:endParaRPr sz="800">
                    <a:latin typeface="Lato"/>
                    <a:ea typeface="Lato"/>
                    <a:cs typeface="Lato"/>
                    <a:sym typeface="Lato"/>
                  </a:endParaRPr>
                </a:p>
                <a:p>
                  <a:pPr indent="0" lvl="0" marL="0" rtl="0" algn="l">
                    <a:spcBef>
                      <a:spcPts val="1600"/>
                    </a:spcBef>
                    <a:spcAft>
                      <a:spcPts val="1600"/>
                    </a:spcAft>
                    <a:buNone/>
                  </a:pPr>
                  <a:r>
                    <a:t/>
                  </a:r>
                  <a:endParaRPr sz="800">
                    <a:latin typeface="Lato"/>
                    <a:ea typeface="Lato"/>
                    <a:cs typeface="Lato"/>
                    <a:sym typeface="Lato"/>
                  </a:endParaRPr>
                </a:p>
              </p:txBody>
            </p:sp>
          </p:grpSp>
        </p:grpSp>
        <p:grpSp>
          <p:nvGrpSpPr>
            <p:cNvPr id="559" name="Google Shape;559;p66"/>
            <p:cNvGrpSpPr/>
            <p:nvPr/>
          </p:nvGrpSpPr>
          <p:grpSpPr>
            <a:xfrm>
              <a:off x="2048925" y="2517447"/>
              <a:ext cx="2604495" cy="1996952"/>
              <a:chOff x="2010400" y="2517447"/>
              <a:chExt cx="2604495" cy="1996952"/>
            </a:xfrm>
          </p:grpSpPr>
          <p:sp>
            <p:nvSpPr>
              <p:cNvPr id="560" name="Google Shape;560;p66"/>
              <p:cNvSpPr/>
              <p:nvPr/>
            </p:nvSpPr>
            <p:spPr>
              <a:xfrm>
                <a:off x="2656495" y="2905300"/>
                <a:ext cx="1958400" cy="133500"/>
              </a:xfrm>
              <a:prstGeom prst="rect">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 name="Google Shape;561;p66"/>
              <p:cNvGrpSpPr/>
              <p:nvPr/>
            </p:nvGrpSpPr>
            <p:grpSpPr>
              <a:xfrm>
                <a:off x="2010400" y="2517447"/>
                <a:ext cx="2253600" cy="1996952"/>
                <a:chOff x="2254175" y="2702596"/>
                <a:chExt cx="2253600" cy="1996952"/>
              </a:xfrm>
            </p:grpSpPr>
            <p:grpSp>
              <p:nvGrpSpPr>
                <p:cNvPr id="562" name="Google Shape;562;p66"/>
                <p:cNvGrpSpPr/>
                <p:nvPr/>
              </p:nvGrpSpPr>
              <p:grpSpPr>
                <a:xfrm rot="10800000">
                  <a:off x="2849073" y="3079467"/>
                  <a:ext cx="92400" cy="411825"/>
                  <a:chOff x="2070100" y="2563700"/>
                  <a:chExt cx="92400" cy="411825"/>
                </a:xfrm>
              </p:grpSpPr>
              <p:cxnSp>
                <p:nvCxnSpPr>
                  <p:cNvPr id="563" name="Google Shape;563;p66"/>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564" name="Google Shape;564;p66"/>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 name="Google Shape;565;p66"/>
                <p:cNvSpPr txBox="1"/>
                <p:nvPr/>
              </p:nvSpPr>
              <p:spPr>
                <a:xfrm>
                  <a:off x="2254175" y="3560749"/>
                  <a:ext cx="2253600" cy="11388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SzPts val="800"/>
                    <a:buFont typeface="Lato"/>
                    <a:buChar char="●"/>
                  </a:pPr>
                  <a:r>
                    <a:rPr lang="en" sz="800">
                      <a:latin typeface="Lato"/>
                      <a:ea typeface="Lato"/>
                      <a:cs typeface="Lato"/>
                      <a:sym typeface="Lato"/>
                    </a:rPr>
                    <a:t>Implementation of MCMGPUs because gem5 doesn’t have support for inter-chiplet communication.</a:t>
                  </a:r>
                  <a:endParaRPr sz="800">
                    <a:latin typeface="Lato"/>
                    <a:ea typeface="Lato"/>
                    <a:cs typeface="Lato"/>
                    <a:sym typeface="Lato"/>
                  </a:endParaRPr>
                </a:p>
                <a:p>
                  <a:pPr indent="-279400" lvl="0" marL="457200" rtl="0" algn="l">
                    <a:spcBef>
                      <a:spcPts val="0"/>
                    </a:spcBef>
                    <a:spcAft>
                      <a:spcPts val="0"/>
                    </a:spcAft>
                    <a:buSzPts val="800"/>
                    <a:buFont typeface="Lato"/>
                    <a:buChar char="●"/>
                  </a:pPr>
                  <a:r>
                    <a:rPr lang="en" sz="800">
                      <a:latin typeface="Lato"/>
                      <a:ea typeface="Lato"/>
                      <a:cs typeface="Lato"/>
                      <a:sym typeface="Lato"/>
                    </a:rPr>
                    <a:t>Model TLB latencies </a:t>
                  </a:r>
                  <a:r>
                    <a:rPr lang="en" sz="800">
                      <a:latin typeface="Lato"/>
                      <a:ea typeface="Lato"/>
                      <a:cs typeface="Lato"/>
                      <a:sym typeface="Lato"/>
                    </a:rPr>
                    <a:t>because</a:t>
                  </a:r>
                  <a:r>
                    <a:rPr lang="en" sz="800">
                      <a:latin typeface="Lato"/>
                      <a:ea typeface="Lato"/>
                      <a:cs typeface="Lato"/>
                      <a:sym typeface="Lato"/>
                    </a:rPr>
                    <a:t> there was no relevant documentation in gem5 w.r.t this.</a:t>
                  </a:r>
                  <a:endParaRPr sz="800">
                    <a:latin typeface="Lato"/>
                    <a:ea typeface="Lato"/>
                    <a:cs typeface="Lato"/>
                    <a:sym typeface="Lato"/>
                  </a:endParaRPr>
                </a:p>
              </p:txBody>
            </p:sp>
            <p:sp>
              <p:nvSpPr>
                <p:cNvPr id="566" name="Google Shape;566;p66"/>
                <p:cNvSpPr txBox="1"/>
                <p:nvPr/>
              </p:nvSpPr>
              <p:spPr>
                <a:xfrm>
                  <a:off x="2525595" y="2702596"/>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000">
                      <a:latin typeface="Lato"/>
                      <a:ea typeface="Lato"/>
                      <a:cs typeface="Lato"/>
                      <a:sym typeface="Lato"/>
                    </a:rPr>
                    <a:t>October</a:t>
                  </a:r>
                  <a:endParaRPr b="1" sz="1000">
                    <a:latin typeface="Lato"/>
                    <a:ea typeface="Lato"/>
                    <a:cs typeface="Lato"/>
                    <a:sym typeface="Lato"/>
                  </a:endParaRPr>
                </a:p>
              </p:txBody>
            </p:sp>
          </p:grpSp>
        </p:grpSp>
        <p:grpSp>
          <p:nvGrpSpPr>
            <p:cNvPr id="567" name="Google Shape;567;p66"/>
            <p:cNvGrpSpPr/>
            <p:nvPr/>
          </p:nvGrpSpPr>
          <p:grpSpPr>
            <a:xfrm>
              <a:off x="5827823" y="1379850"/>
              <a:ext cx="3316177" cy="2970951"/>
              <a:chOff x="5789298" y="1379850"/>
              <a:chExt cx="3316177" cy="2970951"/>
            </a:xfrm>
          </p:grpSpPr>
          <p:grpSp>
            <p:nvGrpSpPr>
              <p:cNvPr id="568" name="Google Shape;568;p66"/>
              <p:cNvGrpSpPr/>
              <p:nvPr/>
            </p:nvGrpSpPr>
            <p:grpSpPr>
              <a:xfrm>
                <a:off x="5789298" y="2517450"/>
                <a:ext cx="3118695" cy="1833351"/>
                <a:chOff x="6047573" y="2702599"/>
                <a:chExt cx="3118695" cy="1833351"/>
              </a:xfrm>
            </p:grpSpPr>
            <p:sp>
              <p:nvSpPr>
                <p:cNvPr id="569" name="Google Shape;569;p66"/>
                <p:cNvSpPr/>
                <p:nvPr/>
              </p:nvSpPr>
              <p:spPr>
                <a:xfrm>
                  <a:off x="6816968" y="3088793"/>
                  <a:ext cx="2349300" cy="133500"/>
                </a:xfrm>
                <a:prstGeom prst="rect">
                  <a:avLst/>
                </a:prstGeom>
                <a:solidFill>
                  <a:srgbClr val="99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66"/>
                <p:cNvGrpSpPr/>
                <p:nvPr/>
              </p:nvGrpSpPr>
              <p:grpSpPr>
                <a:xfrm>
                  <a:off x="6047573" y="2702599"/>
                  <a:ext cx="2253600" cy="1833351"/>
                  <a:chOff x="6047573" y="2702599"/>
                  <a:chExt cx="2253600" cy="1833351"/>
                </a:xfrm>
              </p:grpSpPr>
              <p:grpSp>
                <p:nvGrpSpPr>
                  <p:cNvPr id="571" name="Google Shape;571;p66"/>
                  <p:cNvGrpSpPr/>
                  <p:nvPr/>
                </p:nvGrpSpPr>
                <p:grpSpPr>
                  <a:xfrm rot="10800000">
                    <a:off x="6760035" y="3079467"/>
                    <a:ext cx="92400" cy="411825"/>
                    <a:chOff x="2070100" y="2563700"/>
                    <a:chExt cx="92400" cy="411825"/>
                  </a:xfrm>
                </p:grpSpPr>
                <p:cxnSp>
                  <p:nvCxnSpPr>
                    <p:cNvPr id="572" name="Google Shape;572;p66"/>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573" name="Google Shape;573;p66"/>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 name="Google Shape;574;p66"/>
                  <p:cNvSpPr txBox="1"/>
                  <p:nvPr/>
                </p:nvSpPr>
                <p:spPr>
                  <a:xfrm>
                    <a:off x="6435797" y="2702599"/>
                    <a:ext cx="9540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000">
                        <a:latin typeface="Lato"/>
                        <a:ea typeface="Lato"/>
                        <a:cs typeface="Lato"/>
                        <a:sym typeface="Lato"/>
                      </a:rPr>
                      <a:t>December</a:t>
                    </a:r>
                    <a:endParaRPr b="1" sz="1000">
                      <a:latin typeface="Lato"/>
                      <a:ea typeface="Lato"/>
                      <a:cs typeface="Lato"/>
                      <a:sym typeface="Lato"/>
                    </a:endParaRPr>
                  </a:p>
                </p:txBody>
              </p:sp>
              <p:sp>
                <p:nvSpPr>
                  <p:cNvPr id="575" name="Google Shape;575;p66"/>
                  <p:cNvSpPr txBox="1"/>
                  <p:nvPr/>
                </p:nvSpPr>
                <p:spPr>
                  <a:xfrm>
                    <a:off x="6047573" y="3592150"/>
                    <a:ext cx="2253600" cy="9438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SzPts val="800"/>
                      <a:buFont typeface="Lato"/>
                      <a:buChar char="●"/>
                    </a:pPr>
                    <a:r>
                      <a:rPr lang="en" sz="800">
                        <a:latin typeface="Lato"/>
                        <a:ea typeface="Lato"/>
                        <a:cs typeface="Lato"/>
                        <a:sym typeface="Lato"/>
                      </a:rPr>
                      <a:t>Added LDT model in gem5. </a:t>
                    </a:r>
                    <a:endParaRPr sz="800">
                      <a:latin typeface="Lato"/>
                      <a:ea typeface="Lato"/>
                      <a:cs typeface="Lato"/>
                      <a:sym typeface="Lato"/>
                    </a:endParaRPr>
                  </a:p>
                  <a:p>
                    <a:pPr indent="-279400" lvl="0" marL="457200" rtl="0" algn="l">
                      <a:spcBef>
                        <a:spcPts val="0"/>
                      </a:spcBef>
                      <a:spcAft>
                        <a:spcPts val="0"/>
                      </a:spcAft>
                      <a:buSzPts val="800"/>
                      <a:buFont typeface="Lato"/>
                      <a:buChar char="●"/>
                    </a:pPr>
                    <a:r>
                      <a:rPr lang="en" sz="800">
                        <a:latin typeface="Lato"/>
                        <a:ea typeface="Lato"/>
                        <a:cs typeface="Lato"/>
                        <a:sym typeface="Lato"/>
                      </a:rPr>
                      <a:t>Integrated the model into the TLB hierarchy.</a:t>
                    </a:r>
                    <a:endParaRPr sz="800">
                      <a:latin typeface="Lato"/>
                      <a:ea typeface="Lato"/>
                      <a:cs typeface="Lato"/>
                      <a:sym typeface="Lato"/>
                    </a:endParaRPr>
                  </a:p>
                  <a:p>
                    <a:pPr indent="-279400" lvl="0" marL="457200" rtl="0" algn="l">
                      <a:spcBef>
                        <a:spcPts val="0"/>
                      </a:spcBef>
                      <a:spcAft>
                        <a:spcPts val="0"/>
                      </a:spcAft>
                      <a:buSzPts val="800"/>
                      <a:buFont typeface="Lato"/>
                      <a:buChar char="●"/>
                    </a:pPr>
                    <a:r>
                      <a:rPr lang="en" sz="800">
                        <a:latin typeface="Lato"/>
                        <a:ea typeface="Lato"/>
                        <a:cs typeface="Lato"/>
                        <a:sym typeface="Lato"/>
                      </a:rPr>
                      <a:t>Did functional testing to verify correctness.</a:t>
                    </a:r>
                    <a:endParaRPr sz="800">
                      <a:latin typeface="Lato"/>
                      <a:ea typeface="Lato"/>
                      <a:cs typeface="Lato"/>
                      <a:sym typeface="Lato"/>
                    </a:endParaRPr>
                  </a:p>
                  <a:p>
                    <a:pPr indent="-279400" lvl="0" marL="457200" rtl="0" algn="l">
                      <a:spcBef>
                        <a:spcPts val="0"/>
                      </a:spcBef>
                      <a:spcAft>
                        <a:spcPts val="0"/>
                      </a:spcAft>
                      <a:buSzPts val="800"/>
                      <a:buFont typeface="Lato"/>
                      <a:buChar char="●"/>
                    </a:pPr>
                    <a:r>
                      <a:rPr lang="en" sz="800">
                        <a:latin typeface="Lato"/>
                        <a:ea typeface="Lato"/>
                        <a:cs typeface="Lato"/>
                        <a:sym typeface="Lato"/>
                      </a:rPr>
                      <a:t>Did performance testing using Rodinia benchmarks.</a:t>
                    </a:r>
                    <a:endParaRPr sz="800">
                      <a:latin typeface="Lato"/>
                      <a:ea typeface="Lato"/>
                      <a:cs typeface="Lato"/>
                      <a:sym typeface="Lato"/>
                    </a:endParaRPr>
                  </a:p>
                </p:txBody>
              </p:sp>
            </p:grpSp>
          </p:grpSp>
          <p:sp>
            <p:nvSpPr>
              <p:cNvPr id="576" name="Google Shape;576;p66"/>
              <p:cNvSpPr txBox="1"/>
              <p:nvPr/>
            </p:nvSpPr>
            <p:spPr>
              <a:xfrm>
                <a:off x="6851875" y="1379850"/>
                <a:ext cx="2253600" cy="1137600"/>
              </a:xfrm>
              <a:prstGeom prst="rect">
                <a:avLst/>
              </a:prstGeom>
              <a:noFill/>
              <a:ln>
                <a:noFill/>
              </a:ln>
            </p:spPr>
            <p:txBody>
              <a:bodyPr anchorCtr="0" anchor="t" bIns="91425" lIns="91425" spcFirstLastPara="1" rIns="91425" wrap="square" tIns="91425">
                <a:noAutofit/>
              </a:bodyPr>
              <a:lstStyle/>
              <a:p>
                <a:pPr indent="-279400" lvl="0" marL="457200" rtl="0" algn="l">
                  <a:spcBef>
                    <a:spcPts val="0"/>
                  </a:spcBef>
                  <a:spcAft>
                    <a:spcPts val="0"/>
                  </a:spcAft>
                  <a:buSzPts val="800"/>
                  <a:buFont typeface="Lato"/>
                  <a:buChar char="●"/>
                </a:pPr>
                <a:r>
                  <a:rPr lang="en" sz="800">
                    <a:latin typeface="Lato"/>
                    <a:ea typeface="Lato"/>
                    <a:cs typeface="Lato"/>
                    <a:sym typeface="Lato"/>
                  </a:rPr>
                  <a:t>Implement Valkyrie prober by implementing interconnects.</a:t>
                </a:r>
                <a:endParaRPr sz="800">
                  <a:latin typeface="Lato"/>
                  <a:ea typeface="Lato"/>
                  <a:cs typeface="Lato"/>
                  <a:sym typeface="Lato"/>
                </a:endParaRPr>
              </a:p>
              <a:p>
                <a:pPr indent="-279400" lvl="0" marL="457200" rtl="0" algn="l">
                  <a:spcBef>
                    <a:spcPts val="0"/>
                  </a:spcBef>
                  <a:spcAft>
                    <a:spcPts val="0"/>
                  </a:spcAft>
                  <a:buSzPts val="800"/>
                  <a:buFont typeface="Lato"/>
                  <a:buChar char="●"/>
                </a:pPr>
                <a:r>
                  <a:rPr lang="en" sz="800">
                    <a:latin typeface="Lato"/>
                    <a:ea typeface="Lato"/>
                    <a:cs typeface="Lato"/>
                    <a:sym typeface="Lato"/>
                  </a:rPr>
                  <a:t>Carry out design space exploration for the LDT to improve performance.</a:t>
                </a:r>
                <a:endParaRPr sz="800">
                  <a:latin typeface="Lato"/>
                  <a:ea typeface="Lato"/>
                  <a:cs typeface="Lato"/>
                  <a:sym typeface="Lato"/>
                </a:endParaRPr>
              </a:p>
              <a:p>
                <a:pPr indent="-279400" lvl="0" marL="457200" rtl="0" algn="l">
                  <a:spcBef>
                    <a:spcPts val="0"/>
                  </a:spcBef>
                  <a:spcAft>
                    <a:spcPts val="0"/>
                  </a:spcAft>
                  <a:buSzPts val="800"/>
                  <a:buFont typeface="Lato"/>
                  <a:buChar char="●"/>
                </a:pPr>
                <a:r>
                  <a:rPr lang="en" sz="800">
                    <a:latin typeface="Lato"/>
                    <a:ea typeface="Lato"/>
                    <a:cs typeface="Lato"/>
                    <a:sym typeface="Lato"/>
                  </a:rPr>
                  <a:t>Expand implementation to MCMGPUs when gem5 support is available.</a:t>
                </a:r>
                <a:endParaRPr sz="800">
                  <a:latin typeface="Lato"/>
                  <a:ea typeface="Lato"/>
                  <a:cs typeface="Lato"/>
                  <a:sym typeface="Lato"/>
                </a:endParaRPr>
              </a:p>
              <a:p>
                <a:pPr indent="0" lvl="0" marL="914400" rtl="0" algn="l">
                  <a:spcBef>
                    <a:spcPts val="1600"/>
                  </a:spcBef>
                  <a:spcAft>
                    <a:spcPts val="1600"/>
                  </a:spcAft>
                  <a:buNone/>
                </a:pPr>
                <a:r>
                  <a:t/>
                </a:r>
                <a:endParaRPr sz="800">
                  <a:latin typeface="Lato"/>
                  <a:ea typeface="Lato"/>
                  <a:cs typeface="Lato"/>
                  <a:sym typeface="Lato"/>
                </a:endParaRPr>
              </a:p>
            </p:txBody>
          </p:sp>
        </p:grpSp>
      </p:grpSp>
      <p:sp>
        <p:nvSpPr>
          <p:cNvPr id="577" name="Google Shape;577;p66"/>
          <p:cNvSpPr txBox="1"/>
          <p:nvPr/>
        </p:nvSpPr>
        <p:spPr>
          <a:xfrm>
            <a:off x="8042900" y="3035600"/>
            <a:ext cx="10275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1000">
                <a:latin typeface="Lato"/>
                <a:ea typeface="Lato"/>
                <a:cs typeface="Lato"/>
                <a:sym typeface="Lato"/>
              </a:rPr>
              <a:t>Future Work</a:t>
            </a:r>
            <a:endParaRPr b="1" sz="10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41"/>
          <p:cNvSpPr txBox="1"/>
          <p:nvPr/>
        </p:nvSpPr>
        <p:spPr>
          <a:xfrm>
            <a:off x="371520" y="342900"/>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Introduction to GPU Virtual Memory</a:t>
            </a:r>
            <a:endParaRPr sz="3000" strike="noStrike">
              <a:solidFill>
                <a:srgbClr val="202020"/>
              </a:solidFill>
              <a:latin typeface="Lato"/>
              <a:ea typeface="Lato"/>
              <a:cs typeface="Lato"/>
              <a:sym typeface="Lato"/>
            </a:endParaRPr>
          </a:p>
        </p:txBody>
      </p:sp>
      <p:sp>
        <p:nvSpPr>
          <p:cNvPr id="213" name="Google Shape;213;p41"/>
          <p:cNvSpPr txBox="1"/>
          <p:nvPr/>
        </p:nvSpPr>
        <p:spPr>
          <a:xfrm>
            <a:off x="371524" y="1421425"/>
            <a:ext cx="7688400" cy="3334200"/>
          </a:xfrm>
          <a:prstGeom prst="rect">
            <a:avLst/>
          </a:prstGeom>
          <a:noFill/>
          <a:ln>
            <a:noFill/>
          </a:ln>
        </p:spPr>
        <p:txBody>
          <a:bodyPr anchorCtr="0" anchor="t" bIns="34275" lIns="0" spcFirstLastPara="1" rIns="68575" wrap="square" tIns="34275">
            <a:noAutofit/>
          </a:bodyPr>
          <a:lstStyle/>
          <a:p>
            <a:pPr indent="-317500" lvl="0" marL="457200" rtl="0" algn="l">
              <a:spcBef>
                <a:spcPts val="0"/>
              </a:spcBef>
              <a:spcAft>
                <a:spcPts val="0"/>
              </a:spcAft>
              <a:buClr>
                <a:srgbClr val="202020"/>
              </a:buClr>
              <a:buSzPts val="1400"/>
              <a:buFont typeface="Lato"/>
              <a:buChar char="❏"/>
            </a:pPr>
            <a:r>
              <a:rPr b="1" lang="en" sz="1800">
                <a:solidFill>
                  <a:srgbClr val="202020"/>
                </a:solidFill>
                <a:latin typeface="Lato"/>
                <a:ea typeface="Lato"/>
                <a:cs typeface="Lato"/>
                <a:sym typeface="Lato"/>
              </a:rPr>
              <a:t>Unified Memory (UM) </a:t>
            </a:r>
            <a:r>
              <a:rPr lang="en" sz="1800">
                <a:solidFill>
                  <a:srgbClr val="202020"/>
                </a:solidFill>
                <a:latin typeface="Lato"/>
                <a:ea typeface="Lato"/>
                <a:cs typeface="Lato"/>
                <a:sym typeface="Lato"/>
              </a:rPr>
              <a:t>in CUDA terminology and </a:t>
            </a:r>
            <a:r>
              <a:rPr b="1" lang="en" sz="1800">
                <a:solidFill>
                  <a:srgbClr val="202020"/>
                </a:solidFill>
                <a:latin typeface="Lato"/>
                <a:ea typeface="Lato"/>
                <a:cs typeface="Lato"/>
                <a:sym typeface="Lato"/>
              </a:rPr>
              <a:t>Shared Virtual Memory (SVM) </a:t>
            </a:r>
            <a:r>
              <a:rPr lang="en" sz="1800">
                <a:solidFill>
                  <a:srgbClr val="202020"/>
                </a:solidFill>
                <a:latin typeface="Lato"/>
                <a:ea typeface="Lato"/>
                <a:cs typeface="Lato"/>
                <a:sym typeface="Lato"/>
              </a:rPr>
              <a:t>in OpenCL terminology</a:t>
            </a:r>
            <a:endParaRPr sz="1800">
              <a:solidFill>
                <a:srgbClr val="202020"/>
              </a:solidFill>
              <a:latin typeface="Lato"/>
              <a:ea typeface="Lato"/>
              <a:cs typeface="Lato"/>
              <a:sym typeface="Lato"/>
            </a:endParaRPr>
          </a:p>
          <a:p>
            <a:pPr indent="-317500" lvl="0" marL="457200" rtl="0" algn="l">
              <a:spcBef>
                <a:spcPts val="0"/>
              </a:spcBef>
              <a:spcAft>
                <a:spcPts val="0"/>
              </a:spcAft>
              <a:buClr>
                <a:srgbClr val="202020"/>
              </a:buClr>
              <a:buSzPts val="1400"/>
              <a:buFont typeface="Lato"/>
              <a:buChar char="❏"/>
            </a:pPr>
            <a:r>
              <a:rPr lang="en" sz="1800">
                <a:solidFill>
                  <a:srgbClr val="202020"/>
                </a:solidFill>
                <a:latin typeface="Lato"/>
                <a:ea typeface="Lato"/>
                <a:cs typeface="Lato"/>
                <a:sym typeface="Lato"/>
              </a:rPr>
              <a:t>Advantages of GPU VM</a:t>
            </a:r>
            <a:endParaRPr sz="1800">
              <a:solidFill>
                <a:srgbClr val="202020"/>
              </a:solidFill>
              <a:latin typeface="Lato"/>
              <a:ea typeface="Lato"/>
              <a:cs typeface="Lato"/>
              <a:sym typeface="Lato"/>
            </a:endParaRPr>
          </a:p>
          <a:p>
            <a:pPr indent="-317500" lvl="1" marL="914400" marR="0" rtl="0" algn="l">
              <a:spcBef>
                <a:spcPts val="0"/>
              </a:spcBef>
              <a:spcAft>
                <a:spcPts val="0"/>
              </a:spcAft>
              <a:buSzPts val="1400"/>
              <a:buFont typeface="Lato Light"/>
              <a:buChar char="❏"/>
            </a:pPr>
            <a:r>
              <a:rPr lang="en" sz="1800">
                <a:solidFill>
                  <a:srgbClr val="202020"/>
                </a:solidFill>
                <a:latin typeface="Lato"/>
                <a:ea typeface="Lato"/>
                <a:cs typeface="Lato"/>
                <a:sym typeface="Lato"/>
              </a:rPr>
              <a:t>Eliminate the need to perform explicit </a:t>
            </a:r>
            <a:r>
              <a:rPr lang="en" sz="1800">
                <a:solidFill>
                  <a:srgbClr val="202020"/>
                </a:solidFill>
                <a:latin typeface="Ubuntu Mono"/>
                <a:ea typeface="Ubuntu Mono"/>
                <a:cs typeface="Ubuntu Mono"/>
                <a:sym typeface="Ubuntu Mono"/>
              </a:rPr>
              <a:t>memcpy</a:t>
            </a:r>
            <a:r>
              <a:rPr lang="en" sz="1800">
                <a:solidFill>
                  <a:srgbClr val="202020"/>
                </a:solidFill>
                <a:latin typeface="Lato"/>
                <a:ea typeface="Lato"/>
                <a:cs typeface="Lato"/>
                <a:sym typeface="Lato"/>
              </a:rPr>
              <a:t>s as GPU driver and runtime handle page transfers to/from GPU</a:t>
            </a:r>
            <a:endParaRPr sz="1800">
              <a:solidFill>
                <a:srgbClr val="202020"/>
              </a:solidFill>
              <a:latin typeface="Lato"/>
              <a:ea typeface="Lato"/>
              <a:cs typeface="Lato"/>
              <a:sym typeface="Lato"/>
            </a:endParaRPr>
          </a:p>
          <a:p>
            <a:pPr indent="-317500" lvl="1" marL="914400" marR="0" rtl="0" algn="l">
              <a:spcBef>
                <a:spcPts val="0"/>
              </a:spcBef>
              <a:spcAft>
                <a:spcPts val="0"/>
              </a:spcAft>
              <a:buSzPts val="1400"/>
              <a:buFont typeface="Lato"/>
              <a:buChar char="❏"/>
            </a:pPr>
            <a:r>
              <a:rPr lang="en" sz="1800">
                <a:solidFill>
                  <a:srgbClr val="202020"/>
                </a:solidFill>
                <a:latin typeface="Lato"/>
                <a:ea typeface="Lato"/>
                <a:cs typeface="Lato"/>
                <a:sym typeface="Lato"/>
              </a:rPr>
              <a:t>Support </a:t>
            </a:r>
            <a:r>
              <a:rPr lang="en" sz="1800">
                <a:solidFill>
                  <a:srgbClr val="202020"/>
                </a:solidFill>
                <a:latin typeface="Lato"/>
                <a:ea typeface="Lato"/>
                <a:cs typeface="Lato"/>
                <a:sym typeface="Lato"/>
              </a:rPr>
              <a:t>oversubscription</a:t>
            </a:r>
            <a:r>
              <a:rPr lang="en" sz="1800">
                <a:solidFill>
                  <a:srgbClr val="202020"/>
                </a:solidFill>
                <a:latin typeface="Lato"/>
                <a:ea typeface="Lato"/>
                <a:cs typeface="Lato"/>
                <a:sym typeface="Lato"/>
              </a:rPr>
              <a:t> of memory</a:t>
            </a:r>
            <a:endParaRPr sz="1800">
              <a:solidFill>
                <a:srgbClr val="202020"/>
              </a:solidFill>
              <a:latin typeface="Lato"/>
              <a:ea typeface="Lato"/>
              <a:cs typeface="Lato"/>
              <a:sym typeface="Lato"/>
            </a:endParaRPr>
          </a:p>
          <a:p>
            <a:pPr indent="-317500" lvl="1" marL="914400" marR="0" rtl="0" algn="l">
              <a:spcBef>
                <a:spcPts val="0"/>
              </a:spcBef>
              <a:spcAft>
                <a:spcPts val="0"/>
              </a:spcAft>
              <a:buSzPts val="1400"/>
              <a:buFont typeface="Lato"/>
              <a:buChar char="❏"/>
            </a:pPr>
            <a:r>
              <a:rPr lang="en" sz="1800">
                <a:solidFill>
                  <a:srgbClr val="202020"/>
                </a:solidFill>
                <a:latin typeface="Lato"/>
                <a:ea typeface="Lato"/>
                <a:cs typeface="Lato"/>
                <a:sym typeface="Lato"/>
              </a:rPr>
              <a:t>Support pointer-based semantics between CPU and GPU</a:t>
            </a:r>
            <a:endParaRPr sz="1800">
              <a:solidFill>
                <a:srgbClr val="202020"/>
              </a:solidFill>
              <a:latin typeface="Lato"/>
              <a:ea typeface="Lato"/>
              <a:cs typeface="Lato"/>
              <a:sym typeface="Lato"/>
            </a:endParaRPr>
          </a:p>
          <a:p>
            <a:pPr indent="-317500" lvl="1" marL="914400" marR="0" rtl="0" algn="l">
              <a:spcBef>
                <a:spcPts val="0"/>
              </a:spcBef>
              <a:spcAft>
                <a:spcPts val="0"/>
              </a:spcAft>
              <a:buSzPts val="1400"/>
              <a:buFont typeface="Lato"/>
              <a:buChar char="❏"/>
            </a:pPr>
            <a:r>
              <a:rPr lang="en" sz="1800">
                <a:solidFill>
                  <a:srgbClr val="202020"/>
                </a:solidFill>
                <a:latin typeface="Lato"/>
                <a:ea typeface="Lato"/>
                <a:cs typeface="Lato"/>
                <a:sym typeface="Lato"/>
              </a:rPr>
              <a:t>Lower programmer burden by managing CPU-to-GPU and GPU-to-GPU data </a:t>
            </a:r>
            <a:r>
              <a:rPr lang="en" sz="1800">
                <a:solidFill>
                  <a:srgbClr val="202020"/>
                </a:solidFill>
                <a:latin typeface="Lato"/>
                <a:ea typeface="Lato"/>
                <a:cs typeface="Lato"/>
                <a:sym typeface="Lato"/>
              </a:rPr>
              <a:t>transfers</a:t>
            </a:r>
            <a:endParaRPr sz="1800">
              <a:solidFill>
                <a:srgbClr val="202020"/>
              </a:solidFill>
              <a:latin typeface="Lato"/>
              <a:ea typeface="Lato"/>
              <a:cs typeface="Lato"/>
              <a:sym typeface="Lato"/>
            </a:endParaRPr>
          </a:p>
        </p:txBody>
      </p:sp>
      <p:sp>
        <p:nvSpPr>
          <p:cNvPr id="214" name="Google Shape;214;p41"/>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215" name="Google Shape;215;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216" name="Google Shape;216;p41"/>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endParaRPr sz="1000">
              <a:solidFill>
                <a:schemeClr val="lt1"/>
              </a:solidFill>
              <a:latin typeface="Lato Light"/>
              <a:ea typeface="Lato Light"/>
              <a:cs typeface="Lato Light"/>
              <a:sym typeface="Lato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42"/>
          <p:cNvSpPr txBox="1"/>
          <p:nvPr/>
        </p:nvSpPr>
        <p:spPr>
          <a:xfrm>
            <a:off x="371520" y="342900"/>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Introduction to GPU Virtual Memory</a:t>
            </a:r>
            <a:endParaRPr sz="3000" strike="noStrike">
              <a:solidFill>
                <a:srgbClr val="202020"/>
              </a:solidFill>
              <a:latin typeface="Lato"/>
              <a:ea typeface="Lato"/>
              <a:cs typeface="Lato"/>
              <a:sym typeface="Lato"/>
            </a:endParaRPr>
          </a:p>
        </p:txBody>
      </p:sp>
      <p:sp>
        <p:nvSpPr>
          <p:cNvPr id="222" name="Google Shape;222;p42"/>
          <p:cNvSpPr txBox="1"/>
          <p:nvPr/>
        </p:nvSpPr>
        <p:spPr>
          <a:xfrm>
            <a:off x="527675" y="1415650"/>
            <a:ext cx="3128100" cy="3334200"/>
          </a:xfrm>
          <a:prstGeom prst="rect">
            <a:avLst/>
          </a:prstGeom>
          <a:noFill/>
          <a:ln>
            <a:noFill/>
          </a:ln>
        </p:spPr>
        <p:txBody>
          <a:bodyPr anchorCtr="0" anchor="t" bIns="34275" lIns="0" spcFirstLastPara="1" rIns="68575" wrap="square" tIns="34275">
            <a:noAutofit/>
          </a:bodyPr>
          <a:lstStyle/>
          <a:p>
            <a:pPr indent="-317500" lvl="0" marL="457200" rtl="0" algn="l">
              <a:spcBef>
                <a:spcPts val="0"/>
              </a:spcBef>
              <a:spcAft>
                <a:spcPts val="0"/>
              </a:spcAft>
              <a:buClr>
                <a:srgbClr val="C5050C"/>
              </a:buClr>
              <a:buSzPts val="1400"/>
              <a:buFont typeface="Lato"/>
              <a:buChar char="❏"/>
            </a:pPr>
            <a:r>
              <a:rPr lang="en" sz="1800">
                <a:solidFill>
                  <a:srgbClr val="202020"/>
                </a:solidFill>
                <a:latin typeface="Lato"/>
                <a:ea typeface="Lato"/>
                <a:cs typeface="Lato"/>
                <a:sym typeface="Lato"/>
              </a:rPr>
              <a:t>Virtual Memory in Heterogeneous CPU-GPU architectures</a:t>
            </a:r>
            <a:endParaRPr sz="1800">
              <a:solidFill>
                <a:srgbClr val="202020"/>
              </a:solidFill>
              <a:latin typeface="Lato"/>
              <a:ea typeface="Lato"/>
              <a:cs typeface="Lato"/>
              <a:sym typeface="Lato"/>
            </a:endParaRPr>
          </a:p>
          <a:p>
            <a:pPr indent="-317500" lvl="1" marL="914400" rtl="0" algn="l">
              <a:spcBef>
                <a:spcPts val="0"/>
              </a:spcBef>
              <a:spcAft>
                <a:spcPts val="0"/>
              </a:spcAft>
              <a:buSzPts val="1400"/>
              <a:buFont typeface="Lato"/>
              <a:buChar char="❏"/>
            </a:pPr>
            <a:r>
              <a:rPr lang="en" sz="1800">
                <a:solidFill>
                  <a:srgbClr val="202020"/>
                </a:solidFill>
                <a:latin typeface="Lato"/>
                <a:ea typeface="Lato"/>
                <a:cs typeface="Lato"/>
                <a:sym typeface="Lato"/>
              </a:rPr>
              <a:t>L1-TLB → per-CU</a:t>
            </a:r>
            <a:endParaRPr sz="1800">
              <a:solidFill>
                <a:srgbClr val="202020"/>
              </a:solidFill>
              <a:latin typeface="Lato"/>
              <a:ea typeface="Lato"/>
              <a:cs typeface="Lato"/>
              <a:sym typeface="Lato"/>
            </a:endParaRPr>
          </a:p>
          <a:p>
            <a:pPr indent="-317500" lvl="1" marL="914400" rtl="0" algn="l">
              <a:spcBef>
                <a:spcPts val="0"/>
              </a:spcBef>
              <a:spcAft>
                <a:spcPts val="0"/>
              </a:spcAft>
              <a:buClr>
                <a:srgbClr val="202020"/>
              </a:buClr>
              <a:buSzPts val="1400"/>
              <a:buFont typeface="Lato"/>
              <a:buChar char="❏"/>
            </a:pPr>
            <a:r>
              <a:rPr lang="en" sz="1800">
                <a:solidFill>
                  <a:srgbClr val="202020"/>
                </a:solidFill>
                <a:latin typeface="Lato"/>
                <a:ea typeface="Lato"/>
                <a:cs typeface="Lato"/>
                <a:sym typeface="Lato"/>
              </a:rPr>
              <a:t>L2-TLB → per-GPU</a:t>
            </a:r>
            <a:endParaRPr sz="1800">
              <a:solidFill>
                <a:srgbClr val="202020"/>
              </a:solidFill>
              <a:latin typeface="Lato"/>
              <a:ea typeface="Lato"/>
              <a:cs typeface="Lato"/>
              <a:sym typeface="Lato"/>
            </a:endParaRPr>
          </a:p>
          <a:p>
            <a:pPr indent="-317500" lvl="1" marL="914400" rtl="0" algn="l">
              <a:spcBef>
                <a:spcPts val="0"/>
              </a:spcBef>
              <a:spcAft>
                <a:spcPts val="0"/>
              </a:spcAft>
              <a:buClr>
                <a:srgbClr val="202020"/>
              </a:buClr>
              <a:buSzPts val="1400"/>
              <a:buFont typeface="Lato"/>
              <a:buChar char="❏"/>
            </a:pPr>
            <a:r>
              <a:rPr lang="en" sz="1800">
                <a:solidFill>
                  <a:srgbClr val="202020"/>
                </a:solidFill>
                <a:latin typeface="Lato"/>
                <a:ea typeface="Lato"/>
                <a:cs typeface="Lato"/>
                <a:sym typeface="Lato"/>
              </a:rPr>
              <a:t>L3-TLB → per-GPU (in gem5)</a:t>
            </a:r>
            <a:endParaRPr sz="1800">
              <a:solidFill>
                <a:srgbClr val="202020"/>
              </a:solidFill>
              <a:latin typeface="Lato"/>
              <a:ea typeface="Lato"/>
              <a:cs typeface="Lato"/>
              <a:sym typeface="Lato"/>
            </a:endParaRPr>
          </a:p>
          <a:p>
            <a:pPr indent="0" lvl="0" marL="0" rtl="0" algn="l">
              <a:spcBef>
                <a:spcPts val="0"/>
              </a:spcBef>
              <a:spcAft>
                <a:spcPts val="0"/>
              </a:spcAft>
              <a:buNone/>
            </a:pPr>
            <a:r>
              <a:t/>
            </a:r>
            <a:endParaRPr sz="1800">
              <a:solidFill>
                <a:srgbClr val="999999"/>
              </a:solidFill>
              <a:latin typeface="Lato"/>
              <a:ea typeface="Lato"/>
              <a:cs typeface="Lato"/>
              <a:sym typeface="Lato"/>
            </a:endParaRPr>
          </a:p>
          <a:p>
            <a:pPr indent="0" lvl="0" marL="457200" rtl="0" algn="l">
              <a:spcBef>
                <a:spcPts val="0"/>
              </a:spcBef>
              <a:spcAft>
                <a:spcPts val="0"/>
              </a:spcAft>
              <a:buNone/>
            </a:pPr>
            <a:r>
              <a:rPr lang="en" sz="1800">
                <a:solidFill>
                  <a:srgbClr val="202020"/>
                </a:solidFill>
                <a:latin typeface="Lato"/>
                <a:ea typeface="Lato"/>
                <a:cs typeface="Lato"/>
                <a:sym typeface="Lato"/>
              </a:rPr>
              <a:t>	</a:t>
            </a:r>
            <a:endParaRPr sz="1800">
              <a:solidFill>
                <a:srgbClr val="202020"/>
              </a:solidFill>
              <a:latin typeface="Lato"/>
              <a:ea typeface="Lato"/>
              <a:cs typeface="Lato"/>
              <a:sym typeface="Lato"/>
            </a:endParaRPr>
          </a:p>
        </p:txBody>
      </p:sp>
      <p:sp>
        <p:nvSpPr>
          <p:cNvPr id="223" name="Google Shape;223;p42"/>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224" name="Google Shape;224;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225" name="Google Shape;225;p42"/>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endParaRPr sz="1000">
              <a:solidFill>
                <a:schemeClr val="lt1"/>
              </a:solidFill>
              <a:latin typeface="Lato Light"/>
              <a:ea typeface="Lato Light"/>
              <a:cs typeface="Lato Light"/>
              <a:sym typeface="Lato Light"/>
            </a:endParaRPr>
          </a:p>
        </p:txBody>
      </p:sp>
      <p:pic>
        <p:nvPicPr>
          <p:cNvPr id="226" name="Google Shape;226;p42"/>
          <p:cNvPicPr preferRelativeResize="0"/>
          <p:nvPr/>
        </p:nvPicPr>
        <p:blipFill>
          <a:blip r:embed="rId3">
            <a:alphaModFix/>
          </a:blip>
          <a:stretch>
            <a:fillRect/>
          </a:stretch>
        </p:blipFill>
        <p:spPr>
          <a:xfrm>
            <a:off x="3655775" y="1793100"/>
            <a:ext cx="5366651" cy="2494676"/>
          </a:xfrm>
          <a:prstGeom prst="rect">
            <a:avLst/>
          </a:prstGeom>
          <a:noFill/>
          <a:ln>
            <a:noFill/>
          </a:ln>
        </p:spPr>
      </p:pic>
      <p:sp>
        <p:nvSpPr>
          <p:cNvPr id="227" name="Google Shape;227;p42"/>
          <p:cNvSpPr txBox="1"/>
          <p:nvPr/>
        </p:nvSpPr>
        <p:spPr>
          <a:xfrm>
            <a:off x="5333975" y="4836500"/>
            <a:ext cx="35034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latin typeface="Lato Light"/>
                <a:ea typeface="Lato Light"/>
                <a:cs typeface="Lato Light"/>
                <a:sym typeface="Lato Light"/>
              </a:rPr>
              <a:t>Image Source: [Baruah et. al PACT’20] Valkyrie</a:t>
            </a:r>
            <a:endParaRPr sz="1000">
              <a:latin typeface="Lato Light"/>
              <a:ea typeface="Lato Light"/>
              <a:cs typeface="Lato Light"/>
              <a:sym typeface="Lato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pic>
        <p:nvPicPr>
          <p:cNvPr id="232" name="Google Shape;232;p43"/>
          <p:cNvPicPr preferRelativeResize="0"/>
          <p:nvPr/>
        </p:nvPicPr>
        <p:blipFill rotWithShape="1">
          <a:blip r:embed="rId3">
            <a:alphaModFix/>
          </a:blip>
          <a:srcRect b="2133" l="0" r="0" t="0"/>
          <a:stretch/>
        </p:blipFill>
        <p:spPr>
          <a:xfrm>
            <a:off x="1944750" y="1275125"/>
            <a:ext cx="5254523" cy="3532801"/>
          </a:xfrm>
          <a:prstGeom prst="rect">
            <a:avLst/>
          </a:prstGeom>
          <a:noFill/>
          <a:ln cap="flat" cmpd="sng" w="9525">
            <a:solidFill>
              <a:schemeClr val="lt1"/>
            </a:solidFill>
            <a:prstDash val="solid"/>
            <a:round/>
            <a:headEnd len="sm" w="sm" type="none"/>
            <a:tailEnd len="sm" w="sm" type="none"/>
          </a:ln>
        </p:spPr>
      </p:pic>
      <p:sp>
        <p:nvSpPr>
          <p:cNvPr id="233" name="Google Shape;233;p43"/>
          <p:cNvSpPr txBox="1"/>
          <p:nvPr/>
        </p:nvSpPr>
        <p:spPr>
          <a:xfrm>
            <a:off x="371520" y="342900"/>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Is Virtual Memory Performance Important?</a:t>
            </a:r>
            <a:endParaRPr sz="3000" strike="noStrike">
              <a:solidFill>
                <a:srgbClr val="202020"/>
              </a:solidFill>
              <a:latin typeface="Lato"/>
              <a:ea typeface="Lato"/>
              <a:cs typeface="Lato"/>
              <a:sym typeface="Lato"/>
            </a:endParaRPr>
          </a:p>
        </p:txBody>
      </p:sp>
      <p:sp>
        <p:nvSpPr>
          <p:cNvPr id="234" name="Google Shape;234;p43"/>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235" name="Google Shape;235;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236" name="Google Shape;236;p43"/>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endParaRPr sz="1000">
              <a:solidFill>
                <a:schemeClr val="lt1"/>
              </a:solidFill>
              <a:latin typeface="Lato Light"/>
              <a:ea typeface="Lato Light"/>
              <a:cs typeface="Lato Light"/>
              <a:sym typeface="Lato Light"/>
            </a:endParaRPr>
          </a:p>
        </p:txBody>
      </p:sp>
      <p:graphicFrame>
        <p:nvGraphicFramePr>
          <p:cNvPr id="237" name="Google Shape;237;p43"/>
          <p:cNvGraphicFramePr/>
          <p:nvPr/>
        </p:nvGraphicFramePr>
        <p:xfrm>
          <a:off x="2701963" y="1785497"/>
          <a:ext cx="3000000" cy="3000000"/>
        </p:xfrm>
        <a:graphic>
          <a:graphicData uri="http://schemas.openxmlformats.org/drawingml/2006/table">
            <a:tbl>
              <a:tblPr>
                <a:noFill/>
                <a:tableStyleId>{AD48BAC0-5B27-43BC-BF36-3085A7F53708}</a:tableStyleId>
              </a:tblPr>
              <a:tblGrid>
                <a:gridCol w="882975"/>
                <a:gridCol w="923125"/>
              </a:tblGrid>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 L1 TLBs</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64</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L1 TLB size</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32 entries</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189300">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 L2 TLBs</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1</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181125">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L2 TLB size</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lnSpc>
                          <a:spcPct val="10000"/>
                        </a:lnSpc>
                        <a:spcBef>
                          <a:spcPts val="0"/>
                        </a:spcBef>
                        <a:spcAft>
                          <a:spcPts val="0"/>
                        </a:spcAft>
                        <a:buNone/>
                      </a:pPr>
                      <a:r>
                        <a:rPr lang="en" sz="900">
                          <a:latin typeface="Lato Light"/>
                          <a:ea typeface="Lato Light"/>
                          <a:cs typeface="Lato Light"/>
                          <a:sym typeface="Lato Light"/>
                        </a:rPr>
                        <a:t>4096 entries</a:t>
                      </a:r>
                      <a:endParaRPr sz="900">
                        <a:latin typeface="Lato Light"/>
                        <a:ea typeface="Lato Light"/>
                        <a:cs typeface="Lato Light"/>
                        <a:sym typeface="Lato Light"/>
                      </a:endParaRPr>
                    </a:p>
                  </a:txBody>
                  <a:tcPr marT="91425" marB="91425" marR="91425" marL="91425" anchor="b">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4"/>
          <p:cNvSpPr txBox="1"/>
          <p:nvPr/>
        </p:nvSpPr>
        <p:spPr>
          <a:xfrm>
            <a:off x="371520" y="342900"/>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Outline</a:t>
            </a:r>
            <a:endParaRPr sz="3000" strike="noStrike">
              <a:solidFill>
                <a:srgbClr val="202020"/>
              </a:solidFill>
              <a:latin typeface="Lato"/>
              <a:ea typeface="Lato"/>
              <a:cs typeface="Lato"/>
              <a:sym typeface="Lato"/>
            </a:endParaRPr>
          </a:p>
        </p:txBody>
      </p:sp>
      <p:sp>
        <p:nvSpPr>
          <p:cNvPr id="243" name="Google Shape;243;p44"/>
          <p:cNvSpPr txBox="1"/>
          <p:nvPr/>
        </p:nvSpPr>
        <p:spPr>
          <a:xfrm>
            <a:off x="371535" y="1421428"/>
            <a:ext cx="7257900" cy="3334200"/>
          </a:xfrm>
          <a:prstGeom prst="rect">
            <a:avLst/>
          </a:prstGeom>
          <a:noFill/>
          <a:ln>
            <a:noFill/>
          </a:ln>
        </p:spPr>
        <p:txBody>
          <a:bodyPr anchorCtr="0" anchor="t" bIns="34275" lIns="0" spcFirstLastPara="1" rIns="68575" wrap="square" tIns="34275">
            <a:noAutofit/>
          </a:bodyPr>
          <a:lstStyle/>
          <a:p>
            <a:pPr indent="-317500" lvl="0" marL="4572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Introduction</a:t>
            </a:r>
            <a:endParaRPr sz="1800">
              <a:solidFill>
                <a:srgbClr val="585858"/>
              </a:solidFill>
              <a:latin typeface="Lato Light"/>
              <a:ea typeface="Lato Light"/>
              <a:cs typeface="Lato Light"/>
              <a:sym typeface="Lato Light"/>
            </a:endParaRPr>
          </a:p>
          <a:p>
            <a:pPr indent="-317500" lvl="1" marL="9144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Virtual Memory in GPUs</a:t>
            </a:r>
            <a:endParaRPr sz="1800">
              <a:solidFill>
                <a:srgbClr val="585858"/>
              </a:solidFill>
              <a:latin typeface="Lato Light"/>
              <a:ea typeface="Lato Light"/>
              <a:cs typeface="Lato Light"/>
              <a:sym typeface="Lato Light"/>
            </a:endParaRPr>
          </a:p>
          <a:p>
            <a:pPr indent="-317500" lvl="0" marL="457200" marR="0" rtl="0" algn="l">
              <a:spcBef>
                <a:spcPts val="0"/>
              </a:spcBef>
              <a:spcAft>
                <a:spcPts val="0"/>
              </a:spcAft>
              <a:buClr>
                <a:srgbClr val="000000"/>
              </a:buClr>
              <a:buSzPts val="1400"/>
              <a:buFont typeface="Lato"/>
              <a:buChar char="❏"/>
            </a:pPr>
            <a:r>
              <a:rPr b="1" lang="en" sz="1800">
                <a:latin typeface="Lato"/>
                <a:ea typeface="Lato"/>
                <a:cs typeface="Lato"/>
                <a:sym typeface="Lato"/>
              </a:rPr>
              <a:t>Motivation and Background</a:t>
            </a:r>
            <a:endParaRPr b="1" sz="1800">
              <a:latin typeface="Lato"/>
              <a:ea typeface="Lato"/>
              <a:cs typeface="Lato"/>
              <a:sym typeface="Lato"/>
            </a:endParaRPr>
          </a:p>
          <a:p>
            <a:pPr indent="-317500" lvl="1" marL="914400" marR="0" rtl="0" algn="l">
              <a:spcBef>
                <a:spcPts val="0"/>
              </a:spcBef>
              <a:spcAft>
                <a:spcPts val="0"/>
              </a:spcAft>
              <a:buClr>
                <a:srgbClr val="000000"/>
              </a:buClr>
              <a:buSzPts val="1400"/>
              <a:buFont typeface="Lato"/>
              <a:buChar char="❏"/>
            </a:pPr>
            <a:r>
              <a:rPr b="1" lang="en" sz="1800">
                <a:latin typeface="Lato"/>
                <a:ea typeface="Lato"/>
                <a:cs typeface="Lato"/>
                <a:sym typeface="Lato"/>
              </a:rPr>
              <a:t>Valkyrie: Exploiting Inter-TLB locality</a:t>
            </a:r>
            <a:endParaRPr b="1" sz="1800">
              <a:solidFill>
                <a:schemeClr val="dk1"/>
              </a:solidFill>
              <a:latin typeface="Lato"/>
              <a:ea typeface="Lato"/>
              <a:cs typeface="Lato"/>
              <a:sym typeface="Lato"/>
            </a:endParaRPr>
          </a:p>
          <a:p>
            <a:pPr indent="-317500" lvl="0" marL="4572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Methodology</a:t>
            </a:r>
            <a:endParaRPr sz="1800">
              <a:solidFill>
                <a:srgbClr val="585858"/>
              </a:solidFill>
              <a:latin typeface="Lato Light"/>
              <a:ea typeface="Lato Light"/>
              <a:cs typeface="Lato Light"/>
              <a:sym typeface="Lato Light"/>
            </a:endParaRPr>
          </a:p>
          <a:p>
            <a:pPr indent="-317500" lvl="0" marL="457200" marR="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Results</a:t>
            </a:r>
            <a:endParaRPr sz="1800">
              <a:solidFill>
                <a:srgbClr val="585858"/>
              </a:solidFill>
              <a:latin typeface="Lato Light"/>
              <a:ea typeface="Lato Light"/>
              <a:cs typeface="Lato Light"/>
              <a:sym typeface="Lato Light"/>
            </a:endParaRPr>
          </a:p>
          <a:p>
            <a:pPr indent="-317500" lvl="0" marL="457200" rtl="0" algn="l">
              <a:spcBef>
                <a:spcPts val="0"/>
              </a:spcBef>
              <a:spcAft>
                <a:spcPts val="0"/>
              </a:spcAft>
              <a:buClr>
                <a:srgbClr val="585858"/>
              </a:buClr>
              <a:buSzPts val="1400"/>
              <a:buFont typeface="Lato Light"/>
              <a:buChar char="❏"/>
            </a:pPr>
            <a:r>
              <a:rPr lang="en" sz="1800">
                <a:solidFill>
                  <a:srgbClr val="585858"/>
                </a:solidFill>
                <a:latin typeface="Lato Light"/>
                <a:ea typeface="Lato Light"/>
                <a:cs typeface="Lato Light"/>
                <a:sym typeface="Lato Light"/>
              </a:rPr>
              <a:t>Summary and Project Learnings</a:t>
            </a:r>
            <a:endParaRPr sz="1800">
              <a:solidFill>
                <a:srgbClr val="585858"/>
              </a:solidFill>
              <a:latin typeface="Lato Light"/>
              <a:ea typeface="Lato Light"/>
              <a:cs typeface="Lato Light"/>
              <a:sym typeface="Lato Light"/>
            </a:endParaRPr>
          </a:p>
          <a:p>
            <a:pPr indent="0" lvl="0" marL="0" marR="0" rtl="0" algn="l">
              <a:spcBef>
                <a:spcPts val="0"/>
              </a:spcBef>
              <a:spcAft>
                <a:spcPts val="0"/>
              </a:spcAft>
              <a:buNone/>
            </a:pPr>
            <a:r>
              <a:t/>
            </a:r>
            <a:endParaRPr sz="1800">
              <a:solidFill>
                <a:srgbClr val="585858"/>
              </a:solidFill>
              <a:latin typeface="Lato Light"/>
              <a:ea typeface="Lato Light"/>
              <a:cs typeface="Lato Light"/>
              <a:sym typeface="Lato Light"/>
            </a:endParaRPr>
          </a:p>
          <a:p>
            <a:pPr indent="0" lvl="0" marL="0" marR="0" rtl="0" algn="l">
              <a:spcBef>
                <a:spcPts val="0"/>
              </a:spcBef>
              <a:spcAft>
                <a:spcPts val="0"/>
              </a:spcAft>
              <a:buNone/>
            </a:pPr>
            <a:r>
              <a:t/>
            </a:r>
            <a:endParaRPr sz="1800">
              <a:solidFill>
                <a:srgbClr val="202020"/>
              </a:solidFill>
              <a:latin typeface="Lato Light"/>
              <a:ea typeface="Lato Light"/>
              <a:cs typeface="Lato Light"/>
              <a:sym typeface="Lato Light"/>
            </a:endParaRPr>
          </a:p>
        </p:txBody>
      </p:sp>
      <p:sp>
        <p:nvSpPr>
          <p:cNvPr id="244" name="Google Shape;244;p44"/>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 </a:t>
            </a:r>
            <a:endParaRPr sz="1000">
              <a:solidFill>
                <a:schemeClr val="lt1"/>
              </a:solidFill>
              <a:latin typeface="Lato Light"/>
              <a:ea typeface="Lato Light"/>
              <a:cs typeface="Lato Light"/>
              <a:sym typeface="Lato Light"/>
            </a:endParaRPr>
          </a:p>
        </p:txBody>
      </p:sp>
      <p:sp>
        <p:nvSpPr>
          <p:cNvPr id="245" name="Google Shape;245;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45"/>
          <p:cNvSpPr txBox="1"/>
          <p:nvPr/>
        </p:nvSpPr>
        <p:spPr>
          <a:xfrm>
            <a:off x="242595" y="356475"/>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Background: Valkyrie</a:t>
            </a:r>
            <a:endParaRPr sz="3000" strike="noStrike">
              <a:solidFill>
                <a:srgbClr val="202020"/>
              </a:solidFill>
              <a:latin typeface="Lato"/>
              <a:ea typeface="Lato"/>
              <a:cs typeface="Lato"/>
              <a:sym typeface="Lato"/>
            </a:endParaRPr>
          </a:p>
        </p:txBody>
      </p:sp>
      <p:sp>
        <p:nvSpPr>
          <p:cNvPr id="251" name="Google Shape;251;p45"/>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252" name="Google Shape;252;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253" name="Google Shape;253;p45"/>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r>
              <a:rPr lang="en" sz="1000">
                <a:solidFill>
                  <a:schemeClr val="lt1"/>
                </a:solidFill>
                <a:latin typeface="Lato Light"/>
                <a:ea typeface="Lato Light"/>
                <a:cs typeface="Lato Light"/>
                <a:sym typeface="Lato Light"/>
              </a:rPr>
              <a:t>  </a:t>
            </a:r>
            <a:endParaRPr sz="1000">
              <a:solidFill>
                <a:schemeClr val="lt1"/>
              </a:solidFill>
              <a:latin typeface="Lato Light"/>
              <a:ea typeface="Lato Light"/>
              <a:cs typeface="Lato Light"/>
              <a:sym typeface="Lato Light"/>
            </a:endParaRPr>
          </a:p>
        </p:txBody>
      </p:sp>
      <p:grpSp>
        <p:nvGrpSpPr>
          <p:cNvPr id="254" name="Google Shape;254;p45"/>
          <p:cNvGrpSpPr/>
          <p:nvPr/>
        </p:nvGrpSpPr>
        <p:grpSpPr>
          <a:xfrm>
            <a:off x="314938" y="2994450"/>
            <a:ext cx="8514124" cy="1173775"/>
            <a:chOff x="415925" y="2273263"/>
            <a:chExt cx="8514124" cy="1173775"/>
          </a:xfrm>
        </p:grpSpPr>
        <p:pic>
          <p:nvPicPr>
            <p:cNvPr id="255" name="Google Shape;255;p45"/>
            <p:cNvPicPr preferRelativeResize="0"/>
            <p:nvPr/>
          </p:nvPicPr>
          <p:blipFill rotWithShape="1">
            <a:blip r:embed="rId3">
              <a:alphaModFix/>
            </a:blip>
            <a:srcRect b="6890" l="0" r="0" t="0"/>
            <a:stretch/>
          </p:blipFill>
          <p:spPr>
            <a:xfrm>
              <a:off x="4915250" y="2273263"/>
              <a:ext cx="4014799" cy="1173775"/>
            </a:xfrm>
            <a:prstGeom prst="rect">
              <a:avLst/>
            </a:prstGeom>
            <a:noFill/>
            <a:ln>
              <a:noFill/>
            </a:ln>
          </p:spPr>
        </p:pic>
        <p:sp>
          <p:nvSpPr>
            <p:cNvPr id="256" name="Google Shape;256;p45"/>
            <p:cNvSpPr txBox="1"/>
            <p:nvPr/>
          </p:nvSpPr>
          <p:spPr>
            <a:xfrm>
              <a:off x="415925" y="2336788"/>
              <a:ext cx="43821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Lato"/>
                  <a:ea typeface="Lato"/>
                  <a:cs typeface="Lato"/>
                  <a:sym typeface="Lato"/>
                </a:rPr>
                <a:t>Observation 2</a:t>
              </a:r>
              <a:endParaRPr b="1">
                <a:latin typeface="Lato"/>
                <a:ea typeface="Lato"/>
                <a:cs typeface="Lato"/>
                <a:sym typeface="Lato"/>
              </a:endParaRPr>
            </a:p>
            <a:p>
              <a:pPr indent="0" lvl="0" marL="0" rtl="0" algn="l">
                <a:spcBef>
                  <a:spcPts val="0"/>
                </a:spcBef>
                <a:spcAft>
                  <a:spcPts val="0"/>
                </a:spcAft>
                <a:buNone/>
              </a:pPr>
              <a:r>
                <a:rPr b="1" lang="en">
                  <a:latin typeface="Lato"/>
                  <a:ea typeface="Lato"/>
                  <a:cs typeface="Lato"/>
                  <a:sym typeface="Lato"/>
                </a:rPr>
                <a:t>Temporal locality </a:t>
              </a:r>
              <a:r>
                <a:rPr lang="en">
                  <a:latin typeface="Lato"/>
                  <a:ea typeface="Lato"/>
                  <a:cs typeface="Lato"/>
                  <a:sym typeface="Lato"/>
                </a:rPr>
                <a:t>in translation accesses</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 potential to </a:t>
              </a:r>
              <a:r>
                <a:rPr b="1" lang="en">
                  <a:latin typeface="Lato"/>
                  <a:ea typeface="Lato"/>
                  <a:cs typeface="Lato"/>
                  <a:sym typeface="Lato"/>
                </a:rPr>
                <a:t>prefetch</a:t>
              </a:r>
              <a:r>
                <a:rPr lang="en">
                  <a:latin typeface="Lato"/>
                  <a:ea typeface="Lato"/>
                  <a:cs typeface="Lato"/>
                  <a:sym typeface="Lato"/>
                </a:rPr>
                <a:t> entries to increase L1-TLB hit rate</a:t>
              </a:r>
              <a:endParaRPr>
                <a:latin typeface="Lato"/>
                <a:ea typeface="Lato"/>
                <a:cs typeface="Lato"/>
                <a:sym typeface="Lato"/>
              </a:endParaRPr>
            </a:p>
          </p:txBody>
        </p:sp>
      </p:grpSp>
      <p:grpSp>
        <p:nvGrpSpPr>
          <p:cNvPr id="257" name="Google Shape;257;p45"/>
          <p:cNvGrpSpPr/>
          <p:nvPr/>
        </p:nvGrpSpPr>
        <p:grpSpPr>
          <a:xfrm>
            <a:off x="314938" y="1540061"/>
            <a:ext cx="8474999" cy="1116998"/>
            <a:chOff x="376950" y="1156274"/>
            <a:chExt cx="8474999" cy="1116998"/>
          </a:xfrm>
        </p:grpSpPr>
        <p:sp>
          <p:nvSpPr>
            <p:cNvPr id="258" name="Google Shape;258;p45"/>
            <p:cNvSpPr txBox="1"/>
            <p:nvPr/>
          </p:nvSpPr>
          <p:spPr>
            <a:xfrm>
              <a:off x="376950" y="1380325"/>
              <a:ext cx="4382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Lato"/>
                  <a:ea typeface="Lato"/>
                  <a:cs typeface="Lato"/>
                  <a:sym typeface="Lato"/>
                </a:rPr>
                <a:t>Observation 1</a:t>
              </a:r>
              <a:endParaRPr b="1">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Lots of page sharing amongst per-CU L1-TLBs</a:t>
              </a:r>
              <a:endParaRPr>
                <a:latin typeface="Lato"/>
                <a:ea typeface="Lato"/>
                <a:cs typeface="Lato"/>
                <a:sym typeface="Lato"/>
              </a:endParaRPr>
            </a:p>
          </p:txBody>
        </p:sp>
        <p:pic>
          <p:nvPicPr>
            <p:cNvPr id="259" name="Google Shape;259;p45"/>
            <p:cNvPicPr preferRelativeResize="0"/>
            <p:nvPr/>
          </p:nvPicPr>
          <p:blipFill>
            <a:blip r:embed="rId4">
              <a:alphaModFix/>
            </a:blip>
            <a:stretch>
              <a:fillRect/>
            </a:stretch>
          </p:blipFill>
          <p:spPr>
            <a:xfrm>
              <a:off x="4837150" y="1156274"/>
              <a:ext cx="4014799" cy="1116998"/>
            </a:xfrm>
            <a:prstGeom prst="rect">
              <a:avLst/>
            </a:prstGeom>
            <a:noFill/>
            <a:ln>
              <a:noFill/>
            </a:ln>
          </p:spPr>
        </p:pic>
      </p:grpSp>
      <p:sp>
        <p:nvSpPr>
          <p:cNvPr id="260" name="Google Shape;260;p45"/>
          <p:cNvSpPr txBox="1"/>
          <p:nvPr/>
        </p:nvSpPr>
        <p:spPr>
          <a:xfrm>
            <a:off x="5333975" y="4836500"/>
            <a:ext cx="35034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latin typeface="Lato Light"/>
                <a:ea typeface="Lato Light"/>
                <a:cs typeface="Lato Light"/>
                <a:sym typeface="Lato Light"/>
              </a:rPr>
              <a:t>Image Source: [Baruah et. al PACT’20] Valkyrie</a:t>
            </a:r>
            <a:endParaRPr sz="1000">
              <a:latin typeface="Lato Light"/>
              <a:ea typeface="Lato Light"/>
              <a:cs typeface="Lato Light"/>
              <a:sym typeface="Lato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6"/>
          <p:cNvSpPr txBox="1"/>
          <p:nvPr/>
        </p:nvSpPr>
        <p:spPr>
          <a:xfrm>
            <a:off x="242595" y="356475"/>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Valkyrie: Proposed System Design</a:t>
            </a:r>
            <a:endParaRPr sz="3000" strike="noStrike">
              <a:solidFill>
                <a:srgbClr val="202020"/>
              </a:solidFill>
              <a:latin typeface="Lato"/>
              <a:ea typeface="Lato"/>
              <a:cs typeface="Lato"/>
              <a:sym typeface="Lato"/>
            </a:endParaRPr>
          </a:p>
        </p:txBody>
      </p:sp>
      <p:sp>
        <p:nvSpPr>
          <p:cNvPr id="266" name="Google Shape;266;p46"/>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267" name="Google Shape;267;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268" name="Google Shape;268;p46"/>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r>
              <a:rPr lang="en" sz="1000">
                <a:solidFill>
                  <a:schemeClr val="lt1"/>
                </a:solidFill>
                <a:latin typeface="Lato Light"/>
                <a:ea typeface="Lato Light"/>
                <a:cs typeface="Lato Light"/>
                <a:sym typeface="Lato Light"/>
              </a:rPr>
              <a:t> </a:t>
            </a:r>
            <a:endParaRPr sz="1000">
              <a:solidFill>
                <a:schemeClr val="lt1"/>
              </a:solidFill>
              <a:latin typeface="Lato Light"/>
              <a:ea typeface="Lato Light"/>
              <a:cs typeface="Lato Light"/>
              <a:sym typeface="Lato Light"/>
            </a:endParaRPr>
          </a:p>
        </p:txBody>
      </p:sp>
      <p:sp>
        <p:nvSpPr>
          <p:cNvPr id="269" name="Google Shape;269;p46"/>
          <p:cNvSpPr txBox="1"/>
          <p:nvPr/>
        </p:nvSpPr>
        <p:spPr>
          <a:xfrm>
            <a:off x="242600" y="1483475"/>
            <a:ext cx="4382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Lato"/>
                <a:ea typeface="Lato"/>
                <a:cs typeface="Lato"/>
                <a:sym typeface="Lato"/>
              </a:rPr>
              <a:t>Prefetching for temporal locality</a:t>
            </a:r>
            <a:endParaRPr b="1">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pic>
        <p:nvPicPr>
          <p:cNvPr id="270" name="Google Shape;270;p46"/>
          <p:cNvPicPr preferRelativeResize="0"/>
          <p:nvPr/>
        </p:nvPicPr>
        <p:blipFill>
          <a:blip r:embed="rId3">
            <a:alphaModFix/>
          </a:blip>
          <a:stretch>
            <a:fillRect/>
          </a:stretch>
        </p:blipFill>
        <p:spPr>
          <a:xfrm>
            <a:off x="119150" y="1888413"/>
            <a:ext cx="4293251" cy="2460938"/>
          </a:xfrm>
          <a:prstGeom prst="rect">
            <a:avLst/>
          </a:prstGeom>
          <a:noFill/>
          <a:ln>
            <a:noFill/>
          </a:ln>
        </p:spPr>
      </p:pic>
      <p:grpSp>
        <p:nvGrpSpPr>
          <p:cNvPr id="271" name="Google Shape;271;p46"/>
          <p:cNvGrpSpPr/>
          <p:nvPr/>
        </p:nvGrpSpPr>
        <p:grpSpPr>
          <a:xfrm>
            <a:off x="4412400" y="1483475"/>
            <a:ext cx="4658650" cy="2759288"/>
            <a:chOff x="4412400" y="1483475"/>
            <a:chExt cx="4658650" cy="2759288"/>
          </a:xfrm>
        </p:grpSpPr>
        <p:sp>
          <p:nvSpPr>
            <p:cNvPr id="272" name="Google Shape;272;p46"/>
            <p:cNvSpPr txBox="1"/>
            <p:nvPr/>
          </p:nvSpPr>
          <p:spPr>
            <a:xfrm>
              <a:off x="4758900" y="1483475"/>
              <a:ext cx="3400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Lato"/>
                  <a:ea typeface="Lato"/>
                  <a:cs typeface="Lato"/>
                  <a:sym typeface="Lato"/>
                </a:rPr>
                <a:t>Interconnect probing for spatial locality</a:t>
              </a:r>
              <a:endParaRPr>
                <a:latin typeface="Lato"/>
                <a:ea typeface="Lato"/>
                <a:cs typeface="Lato"/>
                <a:sym typeface="Lato"/>
              </a:endParaRPr>
            </a:p>
          </p:txBody>
        </p:sp>
        <p:pic>
          <p:nvPicPr>
            <p:cNvPr id="273" name="Google Shape;273;p46"/>
            <p:cNvPicPr preferRelativeResize="0"/>
            <p:nvPr/>
          </p:nvPicPr>
          <p:blipFill rotWithShape="1">
            <a:blip r:embed="rId4">
              <a:alphaModFix/>
            </a:blip>
            <a:srcRect b="0" l="0" r="2372" t="0"/>
            <a:stretch/>
          </p:blipFill>
          <p:spPr>
            <a:xfrm>
              <a:off x="4412400" y="1995003"/>
              <a:ext cx="4658650" cy="2247760"/>
            </a:xfrm>
            <a:prstGeom prst="rect">
              <a:avLst/>
            </a:prstGeom>
            <a:noFill/>
            <a:ln>
              <a:noFill/>
            </a:ln>
          </p:spPr>
        </p:pic>
      </p:grpSp>
      <p:grpSp>
        <p:nvGrpSpPr>
          <p:cNvPr id="274" name="Google Shape;274;p46"/>
          <p:cNvGrpSpPr/>
          <p:nvPr/>
        </p:nvGrpSpPr>
        <p:grpSpPr>
          <a:xfrm>
            <a:off x="145400" y="1472175"/>
            <a:ext cx="5243926" cy="3523076"/>
            <a:chOff x="145400" y="1472175"/>
            <a:chExt cx="5243926" cy="3523076"/>
          </a:xfrm>
        </p:grpSpPr>
        <p:sp>
          <p:nvSpPr>
            <p:cNvPr id="275" name="Google Shape;275;p46"/>
            <p:cNvSpPr/>
            <p:nvPr/>
          </p:nvSpPr>
          <p:spPr>
            <a:xfrm>
              <a:off x="145400" y="1472175"/>
              <a:ext cx="4293300" cy="3056100"/>
            </a:xfrm>
            <a:prstGeom prst="rect">
              <a:avLst/>
            </a:prstGeom>
            <a:noFill/>
            <a:ln cap="flat" cmpd="sng" w="38100">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6" name="Google Shape;276;p46"/>
            <p:cNvPicPr preferRelativeResize="0"/>
            <p:nvPr/>
          </p:nvPicPr>
          <p:blipFill>
            <a:blip r:embed="rId5">
              <a:alphaModFix/>
            </a:blip>
            <a:stretch>
              <a:fillRect/>
            </a:stretch>
          </p:blipFill>
          <p:spPr>
            <a:xfrm>
              <a:off x="3441875" y="3047800"/>
              <a:ext cx="1947451" cy="1947451"/>
            </a:xfrm>
            <a:prstGeom prst="rect">
              <a:avLst/>
            </a:prstGeom>
            <a:noFill/>
            <a:ln>
              <a:noFill/>
            </a:ln>
          </p:spPr>
        </p:pic>
      </p:grpSp>
      <p:sp>
        <p:nvSpPr>
          <p:cNvPr id="277" name="Google Shape;277;p46"/>
          <p:cNvSpPr txBox="1"/>
          <p:nvPr/>
        </p:nvSpPr>
        <p:spPr>
          <a:xfrm>
            <a:off x="5333975" y="4836500"/>
            <a:ext cx="35034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latin typeface="Lato Light"/>
                <a:ea typeface="Lato Light"/>
                <a:cs typeface="Lato Light"/>
                <a:sym typeface="Lato Light"/>
              </a:rPr>
              <a:t>Image Source: [Baruah et. al PACT’20] Valkyrie</a:t>
            </a:r>
            <a:endParaRPr sz="1000">
              <a:latin typeface="Lato Light"/>
              <a:ea typeface="Lato Light"/>
              <a:cs typeface="Lato Light"/>
              <a:sym typeface="Lato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1" name="Shape 281"/>
        <p:cNvGrpSpPr/>
        <p:nvPr/>
      </p:nvGrpSpPr>
      <p:grpSpPr>
        <a:xfrm>
          <a:off x="0" y="0"/>
          <a:ext cx="0" cy="0"/>
          <a:chOff x="0" y="0"/>
          <a:chExt cx="0" cy="0"/>
        </a:xfrm>
      </p:grpSpPr>
      <p:sp>
        <p:nvSpPr>
          <p:cNvPr id="282" name="Google Shape;282;p47"/>
          <p:cNvSpPr txBox="1"/>
          <p:nvPr/>
        </p:nvSpPr>
        <p:spPr>
          <a:xfrm>
            <a:off x="242595" y="356475"/>
            <a:ext cx="8000700" cy="799800"/>
          </a:xfrm>
          <a:prstGeom prst="rect">
            <a:avLst/>
          </a:prstGeom>
          <a:noFill/>
          <a:ln>
            <a:noFill/>
          </a:ln>
        </p:spPr>
        <p:txBody>
          <a:bodyPr anchorCtr="0" anchor="b" bIns="0" lIns="0" spcFirstLastPara="1" rIns="68575" wrap="square" tIns="34275">
            <a:noAutofit/>
          </a:bodyPr>
          <a:lstStyle/>
          <a:p>
            <a:pPr indent="0" lvl="0" marL="0" marR="0" rtl="0" algn="l">
              <a:spcBef>
                <a:spcPts val="0"/>
              </a:spcBef>
              <a:spcAft>
                <a:spcPts val="0"/>
              </a:spcAft>
              <a:buNone/>
            </a:pPr>
            <a:r>
              <a:rPr lang="en" sz="3000">
                <a:solidFill>
                  <a:srgbClr val="202020"/>
                </a:solidFill>
                <a:latin typeface="Lato"/>
                <a:ea typeface="Lato"/>
                <a:cs typeface="Lato"/>
                <a:sym typeface="Lato"/>
              </a:rPr>
              <a:t>Objectives</a:t>
            </a:r>
            <a:endParaRPr sz="3000" strike="noStrike">
              <a:solidFill>
                <a:srgbClr val="202020"/>
              </a:solidFill>
              <a:latin typeface="Lato"/>
              <a:ea typeface="Lato"/>
              <a:cs typeface="Lato"/>
              <a:sym typeface="Lato"/>
            </a:endParaRPr>
          </a:p>
        </p:txBody>
      </p:sp>
      <p:sp>
        <p:nvSpPr>
          <p:cNvPr id="283" name="Google Shape;283;p47"/>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t/>
            </a:r>
            <a:endParaRPr b="0" sz="2000" strike="noStrike">
              <a:solidFill>
                <a:srgbClr val="202020"/>
              </a:solidFill>
              <a:latin typeface="Arial"/>
              <a:ea typeface="Arial"/>
              <a:cs typeface="Arial"/>
              <a:sym typeface="Arial"/>
            </a:endParaRPr>
          </a:p>
        </p:txBody>
      </p:sp>
      <p:sp>
        <p:nvSpPr>
          <p:cNvPr id="284" name="Google Shape;284;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Light"/>
                <a:ea typeface="Lato Light"/>
                <a:cs typeface="Lato Light"/>
                <a:sym typeface="Lato Light"/>
              </a:rPr>
              <a:t>‹#›</a:t>
            </a:fld>
            <a:endParaRPr>
              <a:latin typeface="Lato Light"/>
              <a:ea typeface="Lato Light"/>
              <a:cs typeface="Lato Light"/>
              <a:sym typeface="Lato Light"/>
            </a:endParaRPr>
          </a:p>
        </p:txBody>
      </p:sp>
      <p:sp>
        <p:nvSpPr>
          <p:cNvPr id="285" name="Google Shape;285;p47"/>
          <p:cNvSpPr txBox="1"/>
          <p:nvPr/>
        </p:nvSpPr>
        <p:spPr>
          <a:xfrm>
            <a:off x="0" y="4874310"/>
            <a:ext cx="4758900" cy="263100"/>
          </a:xfrm>
          <a:prstGeom prst="rect">
            <a:avLst/>
          </a:prstGeom>
          <a:solidFill>
            <a:srgbClr val="C5050C"/>
          </a:solidFill>
          <a:ln>
            <a:noFill/>
          </a:ln>
        </p:spPr>
        <p:txBody>
          <a:bodyPr anchorCtr="0" anchor="ctr" bIns="68575" lIns="205725" spcFirstLastPara="1" rIns="68575" wrap="square" tIns="48050">
            <a:noAutofit/>
          </a:bodyPr>
          <a:lstStyle/>
          <a:p>
            <a:pPr indent="0" lvl="0" marL="0" marR="0" rtl="0" algn="l">
              <a:spcBef>
                <a:spcPts val="0"/>
              </a:spcBef>
              <a:spcAft>
                <a:spcPts val="0"/>
              </a:spcAft>
              <a:buNone/>
            </a:pPr>
            <a:r>
              <a:rPr lang="en" sz="1000">
                <a:solidFill>
                  <a:schemeClr val="lt1"/>
                </a:solidFill>
                <a:latin typeface="Lato Light"/>
                <a:ea typeface="Lato Light"/>
                <a:cs typeface="Lato Light"/>
                <a:sym typeface="Lato Light"/>
              </a:rPr>
              <a:t>757 Project: </a:t>
            </a:r>
            <a:r>
              <a:rPr lang="en" sz="1000">
                <a:solidFill>
                  <a:schemeClr val="lt1"/>
                </a:solidFill>
                <a:latin typeface="Lato Light"/>
                <a:ea typeface="Lato Light"/>
                <a:cs typeface="Lato Light"/>
                <a:sym typeface="Lato Light"/>
              </a:rPr>
              <a:t>TLB Prefetcher for Inter-CU Locality Exploitation</a:t>
            </a:r>
            <a:r>
              <a:rPr lang="en" sz="1000">
                <a:solidFill>
                  <a:schemeClr val="lt1"/>
                </a:solidFill>
                <a:latin typeface="Lato Light"/>
                <a:ea typeface="Lato Light"/>
                <a:cs typeface="Lato Light"/>
                <a:sym typeface="Lato Light"/>
              </a:rPr>
              <a:t> </a:t>
            </a:r>
            <a:endParaRPr sz="1000">
              <a:solidFill>
                <a:schemeClr val="lt1"/>
              </a:solidFill>
              <a:latin typeface="Lato Light"/>
              <a:ea typeface="Lato Light"/>
              <a:cs typeface="Lato Light"/>
              <a:sym typeface="Lato Light"/>
            </a:endParaRPr>
          </a:p>
        </p:txBody>
      </p:sp>
      <p:sp>
        <p:nvSpPr>
          <p:cNvPr id="286" name="Google Shape;286;p47"/>
          <p:cNvSpPr txBox="1"/>
          <p:nvPr/>
        </p:nvSpPr>
        <p:spPr>
          <a:xfrm>
            <a:off x="371525" y="1421425"/>
            <a:ext cx="7688400" cy="2093400"/>
          </a:xfrm>
          <a:prstGeom prst="rect">
            <a:avLst/>
          </a:prstGeom>
          <a:noFill/>
          <a:ln>
            <a:noFill/>
          </a:ln>
        </p:spPr>
        <p:txBody>
          <a:bodyPr anchorCtr="0" anchor="t" bIns="34275" lIns="0" spcFirstLastPara="1" rIns="68575" wrap="square" tIns="34275">
            <a:noAutofit/>
          </a:bodyPr>
          <a:lstStyle/>
          <a:p>
            <a:pPr indent="-317500" lvl="0" marL="457200" rtl="0" algn="l">
              <a:spcBef>
                <a:spcPts val="0"/>
              </a:spcBef>
              <a:spcAft>
                <a:spcPts val="0"/>
              </a:spcAft>
              <a:buClr>
                <a:schemeClr val="dk1"/>
              </a:buClr>
              <a:buSzPts val="1400"/>
              <a:buFont typeface="Lato"/>
              <a:buChar char="❏"/>
            </a:pPr>
            <a:r>
              <a:rPr lang="en" sz="1800">
                <a:solidFill>
                  <a:schemeClr val="dk1"/>
                </a:solidFill>
                <a:latin typeface="Lato"/>
                <a:ea typeface="Lato"/>
                <a:cs typeface="Lato"/>
                <a:sym typeface="Lato"/>
              </a:rPr>
              <a:t>Understand the gem5 Memory Management Unit (MMU). </a:t>
            </a:r>
            <a:endParaRPr sz="1800">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sz="1800">
                <a:solidFill>
                  <a:schemeClr val="dk1"/>
                </a:solidFill>
                <a:latin typeface="Lato"/>
                <a:ea typeface="Lato"/>
                <a:cs typeface="Lato"/>
                <a:sym typeface="Lato"/>
              </a:rPr>
              <a:t>Identify scope for improvements in modeling TLB translation latencies in System Emulation (SE) mode. </a:t>
            </a:r>
            <a:endParaRPr sz="1800">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b="1" lang="en" sz="1800">
                <a:latin typeface="Lato"/>
                <a:ea typeface="Lato"/>
                <a:cs typeface="Lato"/>
                <a:sym typeface="Lato"/>
              </a:rPr>
              <a:t>Replicate the Valkyrie prefetcher on gem5 .</a:t>
            </a:r>
            <a:endParaRPr b="1" sz="1800">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sz="1800">
                <a:latin typeface="Lato"/>
                <a:ea typeface="Lato"/>
                <a:cs typeface="Lato"/>
                <a:sym typeface="Lato"/>
              </a:rPr>
              <a:t>Evaluate the performance impact of the Valkyrie implementation on gem5.</a:t>
            </a:r>
            <a:endParaRPr sz="18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ADE932"/>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